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9"/>
  </p:notesMasterIdLst>
  <p:sldIdLst>
    <p:sldId id="256" r:id="rId2"/>
    <p:sldId id="277" r:id="rId3"/>
    <p:sldId id="280" r:id="rId4"/>
    <p:sldId id="285" r:id="rId5"/>
    <p:sldId id="305" r:id="rId6"/>
    <p:sldId id="294" r:id="rId7"/>
    <p:sldId id="261" r:id="rId8"/>
    <p:sldId id="279" r:id="rId9"/>
    <p:sldId id="284" r:id="rId10"/>
    <p:sldId id="283" r:id="rId11"/>
    <p:sldId id="282" r:id="rId12"/>
    <p:sldId id="309" r:id="rId13"/>
    <p:sldId id="288" r:id="rId14"/>
    <p:sldId id="306" r:id="rId15"/>
    <p:sldId id="281" r:id="rId16"/>
    <p:sldId id="293" r:id="rId17"/>
    <p:sldId id="286" r:id="rId18"/>
    <p:sldId id="300" r:id="rId19"/>
    <p:sldId id="287" r:id="rId20"/>
    <p:sldId id="304" r:id="rId21"/>
    <p:sldId id="289" r:id="rId22"/>
    <p:sldId id="278" r:id="rId23"/>
    <p:sldId id="296" r:id="rId24"/>
    <p:sldId id="297" r:id="rId25"/>
    <p:sldId id="302" r:id="rId26"/>
    <p:sldId id="295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9"/>
    <p:restoredTop sz="94628"/>
  </p:normalViewPr>
  <p:slideViewPr>
    <p:cSldViewPr snapToGrid="0" snapToObjects="1">
      <p:cViewPr varScale="1">
        <p:scale>
          <a:sx n="126" d="100"/>
          <a:sy n="126" d="100"/>
        </p:scale>
        <p:origin x="153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F36D6-691E-4740-947B-C10E7E9A524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09FD-744D-E64B-8052-C04329A16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Nov. 17, 2025, the National Debt is $</a:t>
            </a:r>
            <a:r>
              <a:rPr lang="en-US" b="1" dirty="0"/>
              <a:t>38,207,302,333,902. </a:t>
            </a:r>
            <a:r>
              <a:rPr lang="en-US" b="1"/>
              <a:t>That’s $111,114 </a:t>
            </a:r>
            <a:r>
              <a:rPr lang="en-US" b="1" dirty="0"/>
              <a:t>for every person in America.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09FD-744D-E64B-8052-C04329A16F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Nov. 2025, US Federal Debt to GDP Ratio is 121.01%.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09FD-744D-E64B-8052-C04329A16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CBO, FY 2024 – 97.4% to 99.8% in FY 2025. Approximately twice the historic avg. of roughly 51% over past 50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09FD-744D-E64B-8052-C04329A16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/>
              <a:t>Peterson Foundation 2025 projection approximately 18.5%. Centers for Medicare &amp; Medicaid Services (CMS) projection approximately 20.1%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09FD-744D-E64B-8052-C04329A16F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09FD-744D-E64B-8052-C04329A16F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07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0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47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9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7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930119" y="0"/>
            <a:ext cx="4210081" cy="6853245"/>
            <a:chOff x="2487613" y="285750"/>
            <a:chExt cx="2428876" cy="5654676"/>
          </a:xfrm>
          <a:solidFill>
            <a:schemeClr val="accent1"/>
          </a:solidFill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5670183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113" y="688442"/>
            <a:ext cx="7240601" cy="5249332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FEDERAL DEBT CRISIS IS LOOMING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D84DF-492C-1C83-55C3-09F6107C79BA}"/>
              </a:ext>
            </a:extLst>
          </p:cNvPr>
          <p:cNvSpPr txBox="1"/>
          <p:nvPr/>
        </p:nvSpPr>
        <p:spPr>
          <a:xfrm>
            <a:off x="7745095" y="6149139"/>
            <a:ext cx="70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9272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FBA7B64B-900E-94C1-E0F1-B70E091DD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672057"/>
            <a:ext cx="7463281" cy="35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2B4755E-AB45-FEEE-AFD8-D17215E54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45642"/>
            <a:ext cx="8178799" cy="3966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71CF83-FF67-387A-EAF0-A4493F15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9" y="480060"/>
            <a:ext cx="842848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7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B01C3AE-8960-99AE-324D-6E7B06F2C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6" y="643467"/>
            <a:ext cx="81329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61CC15-E982-8D56-FE1B-93F813D02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r="18408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7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7BC9A0-7E1B-5FB0-ADFD-8231BD83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5" y="643467"/>
            <a:ext cx="8103369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FA860-353C-D1CE-41E7-EE2B60E2D3BD}"/>
              </a:ext>
            </a:extLst>
          </p:cNvPr>
          <p:cNvSpPr txBox="1"/>
          <p:nvPr/>
        </p:nvSpPr>
        <p:spPr>
          <a:xfrm>
            <a:off x="1069153" y="5748406"/>
            <a:ext cx="374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As of 2025 – OECD has 38 member countries</a:t>
            </a:r>
          </a:p>
        </p:txBody>
      </p:sp>
    </p:spTree>
    <p:extLst>
      <p:ext uri="{BB962C8B-B14F-4D97-AF65-F5344CB8AC3E}">
        <p14:creationId xmlns:p14="http://schemas.microsoft.com/office/powerpoint/2010/main" val="85277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BCBBAF1-BECF-DD3C-308B-2AFD89C8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r="22952" b="2"/>
          <a:stretch/>
        </p:blipFill>
        <p:spPr>
          <a:xfrm>
            <a:off x="482600" y="652618"/>
            <a:ext cx="8178799" cy="557106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EA3AD-4364-5477-6F3E-75ED496F80CC}"/>
              </a:ext>
            </a:extLst>
          </p:cNvPr>
          <p:cNvSpPr txBox="1"/>
          <p:nvPr/>
        </p:nvSpPr>
        <p:spPr>
          <a:xfrm>
            <a:off x="4208585" y="1410942"/>
            <a:ext cx="372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10CFF-9254-9C63-F1BB-D67BB01CD7BF}"/>
              </a:ext>
            </a:extLst>
          </p:cNvPr>
          <p:cNvSpPr txBox="1"/>
          <p:nvPr/>
        </p:nvSpPr>
        <p:spPr>
          <a:xfrm>
            <a:off x="6630730" y="2667063"/>
            <a:ext cx="166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Aptos" panose="020B0004020202020204" pitchFamily="34" charset="0"/>
              </a:rPr>
              <a:t>2025 - $5.23 Trillion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FB789-93EC-E244-D710-DE9644AB80F1}"/>
              </a:ext>
            </a:extLst>
          </p:cNvPr>
          <p:cNvSpPr txBox="1"/>
          <p:nvPr/>
        </p:nvSpPr>
        <p:spPr>
          <a:xfrm>
            <a:off x="7366939" y="4504241"/>
            <a:ext cx="862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Aptos" panose="020B0004020202020204" pitchFamily="34" charset="0"/>
              </a:rPr>
              <a:t>2025 -$7.01 Trillion</a:t>
            </a:r>
          </a:p>
        </p:txBody>
      </p:sp>
    </p:spTree>
    <p:extLst>
      <p:ext uri="{BB962C8B-B14F-4D97-AF65-F5344CB8AC3E}">
        <p14:creationId xmlns:p14="http://schemas.microsoft.com/office/powerpoint/2010/main" val="424535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ABE8926-D91F-9495-E837-53B40271B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4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44BD59B-9B0C-41B1-BB72-01444E46EA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13687"/>
            <a:ext cx="8178799" cy="32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0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BAFDA-5408-6335-99DA-771D57FF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31" y="1123527"/>
            <a:ext cx="61397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AA693093-43C6-1A2C-4934-AD7520F3A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3A7B4A-D907-481C-271C-4C81DFA8C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88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BADD2-9FFE-66F2-78DC-32F7A73A5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65385"/>
            <a:ext cx="7772400" cy="45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0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6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ED232-71B4-273D-5CFD-217EEB68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4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01ACB-9A74-B6D6-05D3-E5EA2D126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944691"/>
            <a:ext cx="8178799" cy="4968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C25EBD-5F0A-85E1-DB99-11FF6F0C0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57" y="480059"/>
            <a:ext cx="8435322" cy="60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E51FF-6CB2-E92D-0EFA-D00DC433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28" y="750980"/>
            <a:ext cx="8178799" cy="5336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05E32F-6DCB-1410-B27B-332C00C1C9FA}"/>
              </a:ext>
            </a:extLst>
          </p:cNvPr>
          <p:cNvSpPr txBox="1"/>
          <p:nvPr/>
        </p:nvSpPr>
        <p:spPr>
          <a:xfrm>
            <a:off x="7194511" y="3738298"/>
            <a:ext cx="136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  <a:latin typeface="Aptos" panose="020B0004020202020204" pitchFamily="34" charset="0"/>
              </a:rPr>
              <a:t>FY 2024 - 60%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E2B8B-E4DA-353F-B258-EB68240A61F2}"/>
              </a:ext>
            </a:extLst>
          </p:cNvPr>
          <p:cNvSpPr txBox="1"/>
          <p:nvPr/>
        </p:nvSpPr>
        <p:spPr>
          <a:xfrm>
            <a:off x="1366883" y="3299452"/>
            <a:ext cx="155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  <a:latin typeface="Aptos" panose="020B0004020202020204" pitchFamily="34" charset="0"/>
              </a:rPr>
              <a:t>FY 2024 – 27%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E16B8-095D-C250-99FE-FF637F97CD30}"/>
              </a:ext>
            </a:extLst>
          </p:cNvPr>
          <p:cNvSpPr txBox="1"/>
          <p:nvPr/>
        </p:nvSpPr>
        <p:spPr>
          <a:xfrm>
            <a:off x="3884214" y="1012199"/>
            <a:ext cx="119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  <a:latin typeface="Aptos" panose="020B0004020202020204" pitchFamily="34" charset="0"/>
              </a:rPr>
              <a:t>FY 2024 – 13%</a:t>
            </a:r>
          </a:p>
        </p:txBody>
      </p:sp>
    </p:spTree>
    <p:extLst>
      <p:ext uri="{BB962C8B-B14F-4D97-AF65-F5344CB8AC3E}">
        <p14:creationId xmlns:p14="http://schemas.microsoft.com/office/powerpoint/2010/main" val="657859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6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696FA-0792-B8C3-EA3B-CCF507EE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4" y="643467"/>
            <a:ext cx="8074010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9C7C30-C3DC-9085-5701-C817F0B5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7" y="480060"/>
            <a:ext cx="8529463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2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5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143B1-2F3C-DE14-03C1-4558FC6B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40220"/>
            <a:ext cx="8178799" cy="53775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87F3AF-1A11-2A72-83CA-4F5BE4BB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7" y="480060"/>
            <a:ext cx="841629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5F64C-43AB-0DBD-2101-2551650A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89104"/>
            <a:ext cx="8178799" cy="5479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E21E31-1CB2-F127-FEB9-0B61BBA7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3" y="480060"/>
            <a:ext cx="8429210" cy="59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37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0F1E87C-C9CB-44C0-A79E-F23843684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A957B-DB4E-4D89-ADEF-2767404B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930119" y="0"/>
            <a:ext cx="4210081" cy="6853245"/>
            <a:chOff x="2487613" y="285750"/>
            <a:chExt cx="2428876" cy="5654676"/>
          </a:xfrm>
          <a:solidFill>
            <a:schemeClr val="accent1"/>
          </a:solidFill>
        </p:grpSpPr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FEFD42E2-99CE-445B-AA1F-C21E53519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8E92F5F9-DE8A-4BBB-997F-4E44BB9A1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5C77A6FD-178A-4B20-AA36-3461ACD5A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45B92CCA-B898-4F54-A2BD-95F8436C0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E6D01F94-F16C-4C71-B0C2-DDB804F73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DA7D28FD-A8D1-425D-B123-FE4CFB84E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7B3020C1-8314-4CA9-8B0A-98A516932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04D0BE3D-E410-49F1-B3BD-83B7BE5A4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5429240-0626-4EED-8118-78FA4661A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AFD09B3B-0200-4C44-9419-2DC69B53E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B4953E3F-F70C-429A-B9A5-D49FB6484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20E66111-8E38-4E7A-85D6-9CD7FAE4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21DF50-7C42-9819-721F-6CC1E86C3169}"/>
              </a:ext>
            </a:extLst>
          </p:cNvPr>
          <p:cNvSpPr txBox="1"/>
          <p:nvPr/>
        </p:nvSpPr>
        <p:spPr>
          <a:xfrm>
            <a:off x="5879817" y="1159566"/>
            <a:ext cx="2747204" cy="4568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DOES THE NATIONAL DEBT MATTER?</a:t>
            </a:r>
          </a:p>
        </p:txBody>
      </p:sp>
      <p:sp>
        <p:nvSpPr>
          <p:cNvPr id="97" name="Freeform 6">
            <a:extLst>
              <a:ext uri="{FF2B5EF4-FFF2-40B4-BE49-F238E27FC236}">
                <a16:creationId xmlns:a16="http://schemas.microsoft.com/office/drawing/2014/main" id="{31FE9B99-9825-4E0E-B4FB-432E59A85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7"/>
            <a:ext cx="5670183" cy="557106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459B4-A1F1-B4D6-3CEF-34D94D2B6FC8}"/>
              </a:ext>
            </a:extLst>
          </p:cNvPr>
          <p:cNvSpPr txBox="1"/>
          <p:nvPr/>
        </p:nvSpPr>
        <p:spPr>
          <a:xfrm>
            <a:off x="482599" y="1286934"/>
            <a:ext cx="3964709" cy="4284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FFFF"/>
                </a:solidFill>
              </a:rPr>
              <a:t>EVERY DOLLAR THAT GOES TOWARDS INTEREST PAYMENTS MEANS LESS RESOURCES ARE AVAILABLE TO BUILD A STRONGER, MORE RESILIENT FUTURE.</a:t>
            </a:r>
          </a:p>
        </p:txBody>
      </p:sp>
    </p:spTree>
    <p:extLst>
      <p:ext uri="{BB962C8B-B14F-4D97-AF65-F5344CB8AC3E}">
        <p14:creationId xmlns:p14="http://schemas.microsoft.com/office/powerpoint/2010/main" val="570867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C2F243B-754A-4953-D364-05AA4E0BC6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5" y="643467"/>
            <a:ext cx="76842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 dash&#10;&#10;Description automatically generated with low confidence">
            <a:extLst>
              <a:ext uri="{FF2B5EF4-FFF2-40B4-BE49-F238E27FC236}">
                <a16:creationId xmlns:a16="http://schemas.microsoft.com/office/drawing/2014/main" id="{20E6304C-89FE-DA07-DE21-BF846602D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31" y="2321170"/>
            <a:ext cx="52399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C2073BA-6170-1CF2-A9A7-34AF5D0A9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r="1806" b="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6853A-54A9-2696-6875-77829481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70ABF-FED8-B1E9-F8F4-C3CA0C2A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9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C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F4C4885-867E-C7B8-D882-7AA8CEB311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2465029"/>
            <a:ext cx="7463281" cy="19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55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69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Rectangle 83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5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CF7F1A35-8EE6-0142-66E8-3729350A6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7757" b="2"/>
          <a:stretch/>
        </p:blipFill>
        <p:spPr>
          <a:xfrm>
            <a:off x="20" y="9233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768DBB-E049-1DDA-8F65-A97FBDE4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78547"/>
            <a:ext cx="8178799" cy="37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09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{5E2347FF-D5B0-D44A-8652-770FAE50F990}tf10001069</Template>
  <TotalTime>421</TotalTime>
  <Words>161</Words>
  <Application>Microsoft Office PowerPoint</Application>
  <PresentationFormat>On-screen Show (4:3)</PresentationFormat>
  <Paragraphs>19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 Werlin</dc:creator>
  <cp:lastModifiedBy>Michael Matejevich</cp:lastModifiedBy>
  <cp:revision>38</cp:revision>
  <dcterms:created xsi:type="dcterms:W3CDTF">2018-06-16T13:42:43Z</dcterms:created>
  <dcterms:modified xsi:type="dcterms:W3CDTF">2025-11-18T12:00:49Z</dcterms:modified>
</cp:coreProperties>
</file>