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unknown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1"/>
  </p:notesMasterIdLst>
  <p:sldIdLst>
    <p:sldId id="521" r:id="rId3"/>
    <p:sldId id="902" r:id="rId4"/>
    <p:sldId id="905" r:id="rId5"/>
    <p:sldId id="904" r:id="rId6"/>
    <p:sldId id="544" r:id="rId7"/>
    <p:sldId id="609" r:id="rId8"/>
    <p:sldId id="614" r:id="rId9"/>
    <p:sldId id="915" r:id="rId10"/>
    <p:sldId id="545" r:id="rId11"/>
    <p:sldId id="900" r:id="rId12"/>
    <p:sldId id="546" r:id="rId13"/>
    <p:sldId id="821" r:id="rId14"/>
    <p:sldId id="616" r:id="rId15"/>
    <p:sldId id="619" r:id="rId16"/>
    <p:sldId id="618" r:id="rId17"/>
    <p:sldId id="548" r:id="rId18"/>
    <p:sldId id="549" r:id="rId19"/>
    <p:sldId id="899" r:id="rId20"/>
    <p:sldId id="620" r:id="rId21"/>
    <p:sldId id="875" r:id="rId22"/>
    <p:sldId id="551" r:id="rId23"/>
    <p:sldId id="913" r:id="rId24"/>
    <p:sldId id="633" r:id="rId25"/>
    <p:sldId id="634" r:id="rId26"/>
    <p:sldId id="628" r:id="rId27"/>
    <p:sldId id="909" r:id="rId28"/>
    <p:sldId id="629" r:id="rId29"/>
    <p:sldId id="562" r:id="rId30"/>
    <p:sldId id="563" r:id="rId31"/>
    <p:sldId id="564" r:id="rId32"/>
    <p:sldId id="663" r:id="rId33"/>
    <p:sldId id="565" r:id="rId34"/>
    <p:sldId id="664" r:id="rId35"/>
    <p:sldId id="395" r:id="rId36"/>
    <p:sldId id="399" r:id="rId37"/>
    <p:sldId id="566" r:id="rId38"/>
    <p:sldId id="567" r:id="rId39"/>
    <p:sldId id="568" r:id="rId40"/>
    <p:sldId id="569" r:id="rId41"/>
    <p:sldId id="665" r:id="rId42"/>
    <p:sldId id="916" r:id="rId43"/>
    <p:sldId id="673" r:id="rId44"/>
    <p:sldId id="674" r:id="rId45"/>
    <p:sldId id="712" r:id="rId46"/>
    <p:sldId id="675" r:id="rId47"/>
    <p:sldId id="813" r:id="rId48"/>
    <p:sldId id="679" r:id="rId49"/>
    <p:sldId id="680" r:id="rId50"/>
    <p:sldId id="884" r:id="rId51"/>
    <p:sldId id="682" r:id="rId52"/>
    <p:sldId id="683" r:id="rId53"/>
    <p:sldId id="684" r:id="rId54"/>
    <p:sldId id="685" r:id="rId55"/>
    <p:sldId id="686" r:id="rId56"/>
    <p:sldId id="906" r:id="rId57"/>
    <p:sldId id="910" r:id="rId58"/>
    <p:sldId id="912" r:id="rId59"/>
    <p:sldId id="914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26037" autoAdjust="0"/>
    <p:restoredTop sz="91019" autoAdjust="0"/>
  </p:normalViewPr>
  <p:slideViewPr>
    <p:cSldViewPr>
      <p:cViewPr varScale="1">
        <p:scale>
          <a:sx n="97" d="100"/>
          <a:sy n="97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07E43-E950-AA48-A8FA-518BDBE1E491}" type="datetimeFigureOut">
              <a:rPr lang="en-US" smtClean="0"/>
              <a:t>2/1/18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50EEE-AF62-404E-8896-DF3E0414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319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5E8EE61-3896-4356-BDFC-F66AC9075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86D9E-B483-4963-BDBB-59F5761920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6150" y="274638"/>
            <a:ext cx="17716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274638"/>
            <a:ext cx="51625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E156E-6B0E-438B-BB10-3A8714E42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08F26-9BE0-481E-A2AB-C21B86DA7A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1DB5A-ABC6-4891-A648-5160C38386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3467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0700" y="1600200"/>
            <a:ext cx="3467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757FE-43D1-478E-8D08-BFD45093E3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000E1-FCCB-4BC0-A08A-380E4001E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B3047-62F8-4409-9A02-153F4B9FFD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80A6E-F5C7-4C1E-859F-A8DE2EE3E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01D48-8C5E-4D22-B448-896488823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04506-B60C-442E-BB7F-22C0E71DD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600200"/>
            <a:ext cx="708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982000-212F-45CA-B7F5-93E4AFAECDC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447800"/>
            <a:ext cx="8051800" cy="4678363"/>
          </a:xfrm>
        </p:spPr>
        <p:txBody>
          <a:bodyPr/>
          <a:lstStyle/>
          <a:p>
            <a:r>
              <a:rPr lang="en-US" b="1" dirty="0" smtClean="0"/>
              <a:t>STALIN: GEORGIAN NOT RUSSIAN</a:t>
            </a:r>
          </a:p>
          <a:p>
            <a:r>
              <a:rPr lang="en-US" b="1" dirty="0" smtClean="0"/>
              <a:t>HITLER: AUSTRIAN NOT GERMAN</a:t>
            </a:r>
          </a:p>
          <a:p>
            <a:r>
              <a:rPr lang="en-US" b="1" dirty="0" smtClean="0"/>
              <a:t>MUSSOLINI: SON OF BLACKSMITH</a:t>
            </a:r>
          </a:p>
          <a:p>
            <a:r>
              <a:rPr lang="en-US" b="1" dirty="0" smtClean="0"/>
              <a:t>BENES: SON OF PEASANT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</a:rPr>
              <a:t>NEW LEADERS AFTER WORLD WAR I</a:t>
            </a:r>
            <a:endParaRPr lang="en-US" sz="3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165292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202122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1847850" cy="236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368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STALIN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991600" cy="4642743"/>
          </a:xfrm>
        </p:spPr>
        <p:txBody>
          <a:bodyPr/>
          <a:lstStyle/>
          <a:p>
            <a:r>
              <a:rPr lang="en-US" dirty="0" smtClean="0"/>
              <a:t>NO LONGER TRUSTED FRENCH ALLIANCE</a:t>
            </a:r>
          </a:p>
          <a:p>
            <a:r>
              <a:rPr lang="en-US" dirty="0"/>
              <a:t>REPLACED JEWISH LITVINOV WITH RUSSIAN MOLOTOV 5/3/39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2057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8545" y="610766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 LITVINOV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16918"/>
            <a:ext cx="16764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6254611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MOLOTOV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6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POLAND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204201" cy="4952999"/>
          </a:xfrm>
        </p:spPr>
        <p:txBody>
          <a:bodyPr/>
          <a:lstStyle/>
          <a:p>
            <a:r>
              <a:rPr lang="en-US" b="1" dirty="0" smtClean="0"/>
              <a:t>DANZIG &amp; POLISH CORRIDOR</a:t>
            </a:r>
          </a:p>
          <a:p>
            <a:r>
              <a:rPr lang="en-US" b="1" dirty="0" smtClean="0"/>
              <a:t>ENGLISH GIVE “UNCONDITIONAL GUARANTEE” MARCH 1939</a:t>
            </a:r>
          </a:p>
          <a:p>
            <a:r>
              <a:rPr lang="en-US" b="1" dirty="0" smtClean="0"/>
              <a:t>HITLER “COOK THEM A STEW THEY WILL CHOKE ON”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34" y="3963671"/>
            <a:ext cx="2334768" cy="288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9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7408333" cy="4419600"/>
          </a:xfrm>
        </p:spPr>
        <p:txBody>
          <a:bodyPr/>
          <a:lstStyle/>
          <a:p>
            <a:r>
              <a:rPr lang="en-US" b="1" dirty="0" smtClean="0"/>
              <a:t>HUNGARY AND ITALY PREFERRED ALIGNMENT WITH GERMANY OVER POLAND</a:t>
            </a:r>
          </a:p>
          <a:p>
            <a:r>
              <a:rPr lang="en-US" b="1" dirty="0" smtClean="0"/>
              <a:t>POLAND SEIZED TESCHEN DISTRICT OF CZECHOSLOVAKIA</a:t>
            </a:r>
          </a:p>
          <a:p>
            <a:r>
              <a:rPr lang="en-US" b="1" dirty="0" smtClean="0"/>
              <a:t>REFUSED TO JOIN ANTI-COMINTERN PACT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30F-FB7A-4F64-B0AD-A866A9785A35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FOREIGN RELATION PROBLEMS POLAND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cs2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32" y="4800600"/>
            <a:ext cx="284366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26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POLISH DILEMMA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07" y="1905000"/>
            <a:ext cx="8991600" cy="3687763"/>
          </a:xfrm>
        </p:spPr>
        <p:txBody>
          <a:bodyPr/>
          <a:lstStyle/>
          <a:p>
            <a:r>
              <a:rPr lang="en-US" dirty="0" smtClean="0"/>
              <a:t>WITH GERMANY WE LOSE OUR LANDS</a:t>
            </a:r>
          </a:p>
          <a:p>
            <a:r>
              <a:rPr lang="en-US" dirty="0" smtClean="0"/>
              <a:t>WITH SOVIETS WE LOSE OUR SOUL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367453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91400" y="4876800"/>
            <a:ext cx="1549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FOREIGN MINISTER</a:t>
            </a:r>
          </a:p>
          <a:p>
            <a:pPr algn="ctr"/>
            <a:r>
              <a:rPr lang="en-US" dirty="0" smtClean="0"/>
              <a:t>BECK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2819400" cy="280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35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POLISH DILEMMA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8991600" cy="3992563"/>
          </a:xfrm>
        </p:spPr>
        <p:txBody>
          <a:bodyPr/>
          <a:lstStyle/>
          <a:p>
            <a:r>
              <a:rPr lang="en-US" dirty="0" smtClean="0"/>
              <a:t>WILL NOT ACCEPT RUSSIAN TROOPS INTO  POLAND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3889374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5867400"/>
            <a:ext cx="213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POLISH CAVALRY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0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POLAND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02007"/>
            <a:ext cx="5486400" cy="4449763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952152" cy="510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06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NON-AGGRSSION PACT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510087" cy="300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4953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HITLER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4953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3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GERMAN-SOVIET NON AGGRESSION </a:t>
            </a:r>
            <a:r>
              <a:rPr lang="en-US" sz="3600" b="1" dirty="0" smtClean="0">
                <a:solidFill>
                  <a:srgbClr val="FF0000"/>
                </a:solidFill>
              </a:rPr>
              <a:t>PACT SECRET PROTOCOLS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819400"/>
            <a:ext cx="8991600" cy="3306763"/>
          </a:xfrm>
        </p:spPr>
        <p:txBody>
          <a:bodyPr/>
          <a:lstStyle/>
          <a:p>
            <a:r>
              <a:rPr lang="en-US" b="1" dirty="0" smtClean="0"/>
              <a:t>SPLIT POLAND </a:t>
            </a:r>
          </a:p>
          <a:p>
            <a:r>
              <a:rPr lang="en-US" b="1" dirty="0" smtClean="0"/>
              <a:t>GIVE BALTIC STATES USSR</a:t>
            </a:r>
          </a:p>
          <a:p>
            <a:r>
              <a:rPr lang="en-US" b="1" dirty="0" smtClean="0"/>
              <a:t>GIVE ROMANIA TO GERMANS</a:t>
            </a:r>
          </a:p>
        </p:txBody>
      </p:sp>
    </p:spTree>
    <p:extLst>
      <p:ext uri="{BB962C8B-B14F-4D97-AF65-F5344CB8AC3E}">
        <p14:creationId xmlns:p14="http://schemas.microsoft.com/office/powerpoint/2010/main" val="231938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DIVISION OF EUROPE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772400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371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PLANNED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56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MOLOTOV RIBBENTROP NON-AGGRESSION PACT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819400"/>
            <a:ext cx="8991600" cy="3306763"/>
          </a:xfrm>
        </p:spPr>
        <p:txBody>
          <a:bodyPr/>
          <a:lstStyle/>
          <a:p>
            <a:r>
              <a:rPr lang="en-US" dirty="0" smtClean="0"/>
              <a:t>SHOCKED WORLD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0"/>
            <a:ext cx="2501774" cy="238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4648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“HARD ASS” MOLOTOV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4800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RIBBENTROP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6191413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23, 1941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9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1143000"/>
          </a:xfrm>
        </p:spPr>
        <p:txBody>
          <a:bodyPr/>
          <a:lstStyle/>
          <a:p>
            <a:r>
              <a:rPr lang="en-US" dirty="0" smtClean="0"/>
              <a:t>JOSEPH STALIN (1878-1953)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239000" cy="5105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GOVERNED MID 1920’S-1953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CONSOLIDATED POWER AFTER LENIN’S DEATH 1924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SOCIALISM IN ONE COUNTRY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723986"/>
            <a:ext cx="2260600" cy="313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14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MOLOTOV RIBBENTROP NON-AGGRESSION PACT</a:t>
            </a:r>
            <a:endParaRPr lang="en-US" dirty="0"/>
          </a:p>
        </p:txBody>
      </p:sp>
      <p:pic>
        <p:nvPicPr>
          <p:cNvPr id="4" name="The Nazi-Soviet Non Aggreession Pact 1939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1905000"/>
            <a:ext cx="5892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2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94190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WW II BEGINS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371600"/>
            <a:ext cx="8229600" cy="4340225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SEPT 1 GERMANY ATTACKS POLAND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BLITZKRIEG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SOVIET UNION OCCUPIES EASTERN POLAND (9/17)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SOVIET OCCUPY BALTIC STATES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81379"/>
            <a:ext cx="536537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91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086600" cy="1143000"/>
          </a:xfrm>
        </p:spPr>
        <p:txBody>
          <a:bodyPr/>
          <a:lstStyle/>
          <a:p>
            <a:r>
              <a:rPr lang="en-US" dirty="0" smtClean="0"/>
              <a:t>SECRET PACT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847" b="4847"/>
          <a:stretch>
            <a:fillRect/>
          </a:stretch>
        </p:blipFill>
        <p:spPr>
          <a:xfrm>
            <a:off x="304800" y="1676400"/>
            <a:ext cx="7086600" cy="4525963"/>
          </a:xfrm>
        </p:spPr>
      </p:pic>
    </p:spTree>
    <p:extLst>
      <p:ext uri="{BB962C8B-B14F-4D97-AF65-F5344CB8AC3E}">
        <p14:creationId xmlns:p14="http://schemas.microsoft.com/office/powerpoint/2010/main" val="2457254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GERMAN TANK INVASION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5498451" cy="419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45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POLISH CAVALRY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629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792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POLISH CAMPAIGN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2133600"/>
            <a:ext cx="8204200" cy="4343400"/>
          </a:xfrm>
        </p:spPr>
        <p:txBody>
          <a:bodyPr/>
          <a:lstStyle/>
          <a:p>
            <a:r>
              <a:rPr lang="en-US" b="1" dirty="0" smtClean="0"/>
              <a:t>RELUCTANT CHAMBERLAIN DECLARES WAR SEPT 3</a:t>
            </a:r>
          </a:p>
          <a:p>
            <a:r>
              <a:rPr lang="en-US" b="1" dirty="0" smtClean="0"/>
              <a:t>CHAMBERLAIN HAD NO STOMACH FOR WAR—</a:t>
            </a:r>
            <a:r>
              <a:rPr lang="en-US" b="1" dirty="0" smtClean="0">
                <a:solidFill>
                  <a:srgbClr val="FF0000"/>
                </a:solidFill>
              </a:rPr>
              <a:t>NOT BOMB GERMANY</a:t>
            </a:r>
          </a:p>
          <a:p>
            <a:r>
              <a:rPr lang="en-US" b="1" dirty="0" smtClean="0"/>
              <a:t>NO FRENCH OR BRITISH MOVEMENT INTO GERMANY</a:t>
            </a:r>
          </a:p>
          <a:p>
            <a:r>
              <a:rPr lang="en-US" b="1" dirty="0" smtClean="0"/>
              <a:t>FIRST BRITISH TROOP DIED DECEMBER 1939</a:t>
            </a:r>
          </a:p>
        </p:txBody>
      </p:sp>
    </p:spTree>
    <p:extLst>
      <p:ext uri="{BB962C8B-B14F-4D97-AF65-F5344CB8AC3E}">
        <p14:creationId xmlns:p14="http://schemas.microsoft.com/office/powerpoint/2010/main" val="61046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INVASION POLAND &amp; USSR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8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EUROPE’S LARGEST JEWISH COMMUNITIES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EINSATZGRUPPEN (SS UNITS) ROUND UP JEWS INTO GHETTOS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POLAND DUMPING GROUND FOR EUROPEAN JEWS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 MILLION JEWS KILLED IN FIRST MONTHS GERMAN INVADE RUSSIA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69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GERMAN RUSSIAN COOPERATION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676400"/>
            <a:ext cx="7408333" cy="4449763"/>
          </a:xfrm>
        </p:spPr>
        <p:txBody>
          <a:bodyPr/>
          <a:lstStyle/>
          <a:p>
            <a:r>
              <a:rPr lang="en-US" b="1" dirty="0" smtClean="0"/>
              <a:t>GERMAN RUSSIAN SHAKE HANDS IN POLAND</a:t>
            </a:r>
          </a:p>
          <a:p>
            <a:r>
              <a:rPr lang="en-US" b="1" dirty="0" smtClean="0"/>
              <a:t>COMMUNISTS THROUGHOUT WORLD PRESS FOR PEACE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4038599" cy="279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49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LEND LEASE MARCH 1941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/>
          <a:lstStyle/>
          <a:p>
            <a:r>
              <a:rPr lang="en-US" b="1" dirty="0" smtClean="0"/>
              <a:t>CRITICAL TO ALLIED SUCCESS</a:t>
            </a:r>
          </a:p>
          <a:p>
            <a:r>
              <a:rPr lang="en-US" b="1" dirty="0" smtClean="0"/>
              <a:t>$50 BILLION</a:t>
            </a:r>
          </a:p>
          <a:p>
            <a:r>
              <a:rPr lang="en-US" b="1" dirty="0" smtClean="0"/>
              <a:t>2/3</a:t>
            </a:r>
            <a:r>
              <a:rPr lang="en-US" b="1" baseline="30000" dirty="0" smtClean="0"/>
              <a:t>RD</a:t>
            </a:r>
            <a:r>
              <a:rPr lang="en-US" b="1" dirty="0" smtClean="0"/>
              <a:t> GREAT BRITAIN</a:t>
            </a:r>
          </a:p>
          <a:p>
            <a:r>
              <a:rPr lang="en-US" b="1" dirty="0" smtClean="0"/>
              <a:t>END AMERICAN ‘OFFICIAL’ NEUTRALITY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19907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6324600"/>
            <a:ext cx="2540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EDWARD STETTINIUS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3231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3048000"/>
            <a:ext cx="8204200" cy="3078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FREEDOM OF SPEECH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FREEDOM OF RELIGION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FREEDOM FROM WANT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FREEDOM FROM FEAR</a:t>
            </a:r>
          </a:p>
          <a:p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FOUR FREEDOMS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RATIONALE FOR AMERICA GIVING UP NEUTRALITY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30480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16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/>
          <a:lstStyle/>
          <a:p>
            <a:r>
              <a:rPr lang="en-US" dirty="0" smtClean="0"/>
              <a:t>JOSEPH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5344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TRANSFORMED COUNTRY INTO INDUSTRIAL POWER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KILLED OVER 20 MILLION RUSSIANS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FAMINE (1932-33) KILLED MILLIONS IN UKRAINE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GREAT PURGE-- ELIMINATE POLITICAL OPPONENTS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600,000- 1,750,000 KILLED OR IMPRISONED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40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8991600" cy="1219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286000"/>
            <a:ext cx="7408333" cy="38401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HITLER FAILED TO RECOGNIZE SIZE OF SOVIET UNION</a:t>
            </a:r>
          </a:p>
          <a:p>
            <a:r>
              <a:rPr lang="en-US" sz="2800" b="1" dirty="0" smtClean="0"/>
              <a:t>POOR TRANSIT CONDITIONS</a:t>
            </a:r>
          </a:p>
          <a:p>
            <a:r>
              <a:rPr lang="en-US" sz="2800" b="1" dirty="0" smtClean="0"/>
              <a:t>SEVERE WEATHER CONDITION</a:t>
            </a:r>
          </a:p>
          <a:p>
            <a:r>
              <a:rPr lang="en-US" sz="2800" b="1" dirty="0" smtClean="0"/>
              <a:t>GERMAN ARMY NOT PREPARED FOR LONG WAR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52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HITLER’S </a:t>
            </a:r>
            <a:r>
              <a:rPr lang="en-US" sz="3600" b="1" dirty="0" smtClean="0">
                <a:solidFill>
                  <a:srgbClr val="FF0000"/>
                </a:solidFill>
              </a:rPr>
              <a:t>MISTAKE  ATTACKING RUSSIA. JUNE </a:t>
            </a:r>
            <a:r>
              <a:rPr lang="en-US" sz="3600" b="1" dirty="0">
                <a:solidFill>
                  <a:srgbClr val="FF0000"/>
                </a:solidFill>
              </a:rPr>
              <a:t>22,1941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473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089"/>
            <a:ext cx="8991600" cy="975511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OPERATION BARBAROSSA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JUNE 22, 1941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629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527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HITLER COMMENTS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828800"/>
            <a:ext cx="8128000" cy="429736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sz="3600" dirty="0" smtClean="0"/>
              <a:t>YOU ONLY HAVE TO KICK IN DOOR AND WHOLE ROTTEN STRUCTURE WILL COME CRUMBLING DOWN.”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95800"/>
            <a:ext cx="3810000" cy="218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30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OPERATION BARBAROSSA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LARGEST MILITARY OPERATION IN HISTORY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4953000"/>
          </a:xfrm>
        </p:spPr>
        <p:txBody>
          <a:bodyPr/>
          <a:lstStyle/>
          <a:p>
            <a:r>
              <a:rPr lang="en-US" dirty="0" smtClean="0"/>
              <a:t>NO RESPECT FOR INTERNATIONAL LAW</a:t>
            </a:r>
          </a:p>
          <a:p>
            <a:r>
              <a:rPr lang="en-US" dirty="0" smtClean="0"/>
              <a:t>JUDAIC-BOLSHEVISM IS MORTAL ENEMY OF NAZI STATE</a:t>
            </a:r>
          </a:p>
          <a:p>
            <a:r>
              <a:rPr lang="en-US" dirty="0" smtClean="0"/>
              <a:t>COMPLETE CRUSHING JEWISH-BOLSHEVIK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267200"/>
            <a:ext cx="1930400" cy="229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92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GERMAN GAINS JUNE JULY 1940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915400" cy="4114800"/>
          </a:xfrm>
        </p:spPr>
        <p:txBody>
          <a:bodyPr/>
          <a:lstStyle/>
          <a:p>
            <a:r>
              <a:rPr lang="en-US" dirty="0"/>
              <a:t>GENERAL HALDER: “RUSSIA LOST WAR IN FIRST 2 WEEKS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CAPTURE BALTICS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225728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6324600"/>
            <a:ext cx="227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HALDER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17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18" y="304800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EINSATZGRUPPEN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8991600" cy="3992563"/>
          </a:xfrm>
        </p:spPr>
        <p:txBody>
          <a:bodyPr/>
          <a:lstStyle/>
          <a:p>
            <a:r>
              <a:rPr lang="en-US" dirty="0" smtClean="0"/>
              <a:t>SS UNITS KILL 1 MILLION RUSSIANS IN FIRST FEW MONTHS, MOSTLY JEWS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4495800" cy="302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803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HITLER’S DIRECTIVE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676400"/>
            <a:ext cx="8204200" cy="4449763"/>
          </a:xfrm>
        </p:spPr>
        <p:txBody>
          <a:bodyPr/>
          <a:lstStyle/>
          <a:p>
            <a:r>
              <a:rPr lang="en-US" b="1" dirty="0" smtClean="0"/>
              <a:t>LENINGRAD AND MOSCOW WILL BE BURNT TO THE GROUND</a:t>
            </a:r>
          </a:p>
          <a:p>
            <a:r>
              <a:rPr lang="en-US" b="1" dirty="0" smtClean="0"/>
              <a:t>GERMANY HAD NO RESPONSIBILITY FOR CIVILIAN WELFARE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4069237" cy="294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90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GERMAN PROBLEMS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3962400"/>
          </a:xfrm>
        </p:spPr>
        <p:txBody>
          <a:bodyPr/>
          <a:lstStyle/>
          <a:p>
            <a:r>
              <a:rPr lang="en-US" b="1" dirty="0" smtClean="0"/>
              <a:t>GERMANS OUTDISTANCE SUPPLIES</a:t>
            </a:r>
          </a:p>
          <a:p>
            <a:r>
              <a:rPr lang="en-US" b="1" dirty="0" smtClean="0"/>
              <a:t>TERRAIN AND WEATHER MORE DIFFICULT THAN ANTICIPATED</a:t>
            </a:r>
          </a:p>
          <a:p>
            <a:r>
              <a:rPr lang="en-US" b="1" dirty="0" smtClean="0"/>
              <a:t>RED ARMY RESISTED TENACIOUSLY</a:t>
            </a:r>
          </a:p>
          <a:p>
            <a:r>
              <a:rPr lang="en-US" b="1" dirty="0" smtClean="0"/>
              <a:t>SOVIET T-34 TANKS</a:t>
            </a:r>
          </a:p>
          <a:p>
            <a:r>
              <a:rPr lang="en-US" b="1" dirty="0" smtClean="0"/>
              <a:t>SOVIETS DISMANTLE 1500 PLANTS &amp; FACTORIES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902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FAILURE BARBAROSSA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8991600" cy="3124200"/>
          </a:xfrm>
        </p:spPr>
        <p:txBody>
          <a:bodyPr/>
          <a:lstStyle/>
          <a:p>
            <a:r>
              <a:rPr lang="en-US" sz="2800" b="1" dirty="0" smtClean="0"/>
              <a:t>DID NOT DESTROY RED ARMY</a:t>
            </a:r>
          </a:p>
          <a:p>
            <a:r>
              <a:rPr lang="en-US" sz="2800" b="1" dirty="0" smtClean="0"/>
              <a:t>DID NOT CAPTURE MOSCOW OR LENINGRAD</a:t>
            </a:r>
          </a:p>
          <a:p>
            <a:r>
              <a:rPr lang="en-US" sz="2800" b="1" dirty="0" smtClean="0"/>
              <a:t>GERMANS LOST 1 MILLION TROOPS…33</a:t>
            </a:r>
            <a:r>
              <a:rPr lang="en-US" dirty="0" smtClean="0"/>
              <a:t>%</a:t>
            </a:r>
          </a:p>
          <a:p>
            <a:r>
              <a:rPr lang="en-US" dirty="0" smtClean="0"/>
              <a:t>GERMAN TROOPS NO WINTER CLOTHES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48200"/>
            <a:ext cx="375588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60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BLITZKRIEG OVER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DEC 6.1941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/>
          <a:lstStyle/>
          <a:p>
            <a:r>
              <a:rPr lang="en-US" b="1" dirty="0" smtClean="0"/>
              <a:t>RUSSIAN COUNTERATTACK BEFORE MOSCOW</a:t>
            </a:r>
          </a:p>
          <a:p>
            <a:r>
              <a:rPr lang="en-US" b="1" dirty="0" smtClean="0"/>
              <a:t>MARSHAL ZHUKOV CAUGHT GERMANS BY SURPRISE</a:t>
            </a:r>
          </a:p>
          <a:p>
            <a:r>
              <a:rPr lang="en-US" b="1" dirty="0" smtClean="0"/>
              <a:t>RUSSIANS FOUGHT FEROCIOUSLY BEHIND GERMAN LINES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67300"/>
            <a:ext cx="370766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37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1143000"/>
          </a:xfrm>
        </p:spPr>
        <p:txBody>
          <a:bodyPr/>
          <a:lstStyle/>
          <a:p>
            <a:r>
              <a:rPr lang="en-US" dirty="0" smtClean="0"/>
              <a:t>STRUGGLE AGAINST FASCISM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0" cy="4525963"/>
          </a:xfrm>
        </p:spPr>
        <p:txBody>
          <a:bodyPr/>
          <a:lstStyle/>
          <a:p>
            <a:r>
              <a:rPr lang="en-US" dirty="0" smtClean="0"/>
              <a:t>ON-GOING CONFLICT FROM 1918-1939</a:t>
            </a:r>
          </a:p>
          <a:p>
            <a:r>
              <a:rPr lang="en-US" dirty="0" smtClean="0"/>
              <a:t>COMMUNISM: BELIEVE IN ECONOMIC EQUALITY AND CLASSLESS SOCIETY</a:t>
            </a:r>
          </a:p>
          <a:p>
            <a:r>
              <a:rPr lang="en-US" dirty="0" smtClean="0"/>
              <a:t>FASCISM: NATIONALISTIC TOP-DOWN SYSTEM WITH RIGID CALL ROLES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609600"/>
            <a:ext cx="2159000" cy="28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26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HITLER’S MISTAKE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667000"/>
            <a:ext cx="8991600" cy="3459163"/>
          </a:xfrm>
        </p:spPr>
        <p:txBody>
          <a:bodyPr/>
          <a:lstStyle/>
          <a:p>
            <a:r>
              <a:rPr lang="en-US" dirty="0" smtClean="0"/>
              <a:t>UNWILLING TO FURNISH SOLDIERS WINTER CLOTHING</a:t>
            </a:r>
          </a:p>
          <a:p>
            <a:r>
              <a:rPr lang="en-US" dirty="0" smtClean="0"/>
              <a:t>CAPTURE MOSCOW, LENINGRAD, CAUCASUS TOO AMBITIOUS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72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543800" cy="1143000"/>
          </a:xfrm>
        </p:spPr>
        <p:txBody>
          <a:bodyPr/>
          <a:lstStyle/>
          <a:p>
            <a:r>
              <a:rPr lang="en-US" dirty="0" smtClean="0"/>
              <a:t>NO WINTER CLOTHING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203" b="7203"/>
          <a:stretch>
            <a:fillRect/>
          </a:stretch>
        </p:blipFill>
        <p:spPr>
          <a:xfrm>
            <a:off x="1066800" y="1600200"/>
            <a:ext cx="7086600" cy="4525963"/>
          </a:xfrm>
        </p:spPr>
      </p:pic>
    </p:spTree>
    <p:extLst>
      <p:ext uri="{BB962C8B-B14F-4D97-AF65-F5344CB8AC3E}">
        <p14:creationId xmlns:p14="http://schemas.microsoft.com/office/powerpoint/2010/main" val="2999260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GERMAN 1942 MILITARY OBJECTIVE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810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492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BATTLE OF STALINGRAD:           AUG 1942-MARCH 1943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590800"/>
            <a:ext cx="9220200" cy="4191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STALINGRAD KEY TO BLOCKING GERMAN FROM CAUCASUS OIL</a:t>
            </a:r>
          </a:p>
          <a:p>
            <a:r>
              <a:rPr lang="en-US" dirty="0" smtClean="0"/>
              <a:t> ZHUKOV COUNTERATTACK NOV 19 ENCIRCLE GERMAN 6</a:t>
            </a:r>
            <a:r>
              <a:rPr lang="en-US" baseline="30000" dirty="0" smtClean="0"/>
              <a:t>TH</a:t>
            </a:r>
            <a:r>
              <a:rPr lang="en-US" dirty="0" smtClean="0"/>
              <a:t> ARMY</a:t>
            </a:r>
          </a:p>
          <a:p>
            <a:r>
              <a:rPr lang="en-US" dirty="0" smtClean="0"/>
              <a:t>CATASTROPHIC GERMAN DEFEAT</a:t>
            </a:r>
          </a:p>
          <a:p>
            <a:r>
              <a:rPr lang="en-US" dirty="0" smtClean="0"/>
              <a:t>200,000 KILLED; 90,000 CAPTURED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0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44" y="15240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BATTLE OF STALINGRAD AUG 1942-MARCH 1943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3810000"/>
          </a:xfrm>
        </p:spPr>
        <p:txBody>
          <a:bodyPr/>
          <a:lstStyle/>
          <a:p>
            <a:r>
              <a:rPr lang="en-US" b="1" dirty="0" smtClean="0"/>
              <a:t>ZHUKOV COUNTERATTACK NOV 19 ENCIRCLE GERMAN 6</a:t>
            </a:r>
            <a:r>
              <a:rPr lang="en-US" b="1" baseline="30000" dirty="0" smtClean="0"/>
              <a:t>TH</a:t>
            </a:r>
            <a:r>
              <a:rPr lang="en-US" b="1" dirty="0" smtClean="0"/>
              <a:t> ARMY</a:t>
            </a:r>
          </a:p>
          <a:p>
            <a:r>
              <a:rPr lang="en-US" b="1" dirty="0" smtClean="0"/>
              <a:t>STALINGRAD </a:t>
            </a:r>
            <a:r>
              <a:rPr lang="en-US" b="1" dirty="0"/>
              <a:t>KEY TO BLOCKING GERMAN FROM CAUCASUS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88169"/>
            <a:ext cx="3886200" cy="25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3453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HITLER MAJOR MISTAKE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514600"/>
            <a:ext cx="8991600" cy="3611563"/>
          </a:xfrm>
        </p:spPr>
        <p:txBody>
          <a:bodyPr/>
          <a:lstStyle/>
          <a:p>
            <a:r>
              <a:rPr lang="en-US" sz="4000" dirty="0" smtClean="0"/>
              <a:t>HITLER ALLOWED NO RETREAT</a:t>
            </a:r>
          </a:p>
          <a:p>
            <a:r>
              <a:rPr lang="en-US" sz="4000" dirty="0" smtClean="0"/>
              <a:t>LED TO LOSS OF SIGNIFICANT NUMBER OF SOLDIERS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44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LECTURE 4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GDR Theme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0" y="3048000"/>
            <a:ext cx="1498600" cy="1498600"/>
          </a:xfrm>
        </p:spPr>
      </p:pic>
    </p:spTree>
    <p:extLst>
      <p:ext uri="{BB962C8B-B14F-4D97-AF65-F5344CB8AC3E}">
        <p14:creationId xmlns:p14="http://schemas.microsoft.com/office/powerpoint/2010/main" val="377217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BATTLE KURSK SUMMER 1943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067800" cy="4724400"/>
          </a:xfrm>
        </p:spPr>
        <p:txBody>
          <a:bodyPr/>
          <a:lstStyle/>
          <a:p>
            <a:r>
              <a:rPr lang="en-US" dirty="0" smtClean="0"/>
              <a:t>LARGEST ARMORED BATTLE IN HISTORY</a:t>
            </a:r>
          </a:p>
          <a:p>
            <a:r>
              <a:rPr lang="en-US" dirty="0" smtClean="0"/>
              <a:t>3,000 TANKS</a:t>
            </a:r>
          </a:p>
          <a:p>
            <a:r>
              <a:rPr lang="en-US" dirty="0" smtClean="0"/>
              <a:t>MARKED END OF GERMAN ABILITY TO LAUNCH PANZER OFFENSIVES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626462"/>
            <a:ext cx="3289300" cy="22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270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RUSSIAN SUMMER OFFENSIVE 1944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743200"/>
            <a:ext cx="8991600" cy="3382963"/>
          </a:xfrm>
        </p:spPr>
        <p:txBody>
          <a:bodyPr/>
          <a:lstStyle/>
          <a:p>
            <a:r>
              <a:rPr lang="en-US" dirty="0" smtClean="0"/>
              <a:t>DIRECTED AGAINST GERMAN ARMY CENTER GROUP</a:t>
            </a:r>
          </a:p>
          <a:p>
            <a:r>
              <a:rPr lang="en-US" dirty="0" smtClean="0"/>
              <a:t>REACHED PREWAR FRONTIER OF POLAND</a:t>
            </a:r>
          </a:p>
          <a:p>
            <a:r>
              <a:rPr lang="en-US" dirty="0"/>
              <a:t>STOPPED BEFORE WARSAW ALLOWED GERMANS TO REGROUP</a:t>
            </a:r>
          </a:p>
        </p:txBody>
      </p:sp>
    </p:spTree>
    <p:extLst>
      <p:ext uri="{BB962C8B-B14F-4D97-AF65-F5344CB8AC3E}">
        <p14:creationId xmlns:p14="http://schemas.microsoft.com/office/powerpoint/2010/main" val="28892051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WARSAW UPRISING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AUG 1-OCT 1, 1944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067800" cy="4800600"/>
          </a:xfrm>
        </p:spPr>
        <p:txBody>
          <a:bodyPr/>
          <a:lstStyle/>
          <a:p>
            <a:r>
              <a:rPr lang="en-US" dirty="0" smtClean="0"/>
              <a:t>POLISH HOME ARMY STAGED UPRISING</a:t>
            </a:r>
          </a:p>
          <a:p>
            <a:r>
              <a:rPr lang="en-US" dirty="0" smtClean="0"/>
              <a:t>RUSSIANS LOOKING TO POST WW II </a:t>
            </a:r>
          </a:p>
          <a:p>
            <a:r>
              <a:rPr lang="en-US" dirty="0" smtClean="0"/>
              <a:t>CITY TOTALLY DESTROYED</a:t>
            </a:r>
            <a:endParaRPr lang="en-US" dirty="0"/>
          </a:p>
          <a:p>
            <a:r>
              <a:rPr lang="en-US" dirty="0" smtClean="0"/>
              <a:t>200,000 WARSAW INHABITANTS DIED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85% WARSAW DESTROYED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696" y="4953000"/>
            <a:ext cx="2777504" cy="183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55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752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MUNICH: TRIUMPH OF NATIONAL SOCIALISM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9</a:t>
            </a:r>
            <a:r>
              <a:rPr lang="en-US" sz="3600" b="1" dirty="0">
                <a:solidFill>
                  <a:srgbClr val="FF0000"/>
                </a:solidFill>
              </a:rPr>
              <a:t>/28/1938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0"/>
            <a:ext cx="8991600" cy="3840163"/>
          </a:xfrm>
        </p:spPr>
        <p:txBody>
          <a:bodyPr/>
          <a:lstStyle/>
          <a:p>
            <a:r>
              <a:rPr lang="en-US" b="1" dirty="0" smtClean="0"/>
              <a:t>HITLER DEMANDS SUDETENNLAND</a:t>
            </a:r>
          </a:p>
          <a:p>
            <a:r>
              <a:rPr lang="en-US" b="1" dirty="0" smtClean="0"/>
              <a:t>NO REPRESENTATIVES OF CZECHOSLOVAKIA, USSR</a:t>
            </a:r>
          </a:p>
          <a:p>
            <a:r>
              <a:rPr lang="en-US" b="1" dirty="0" smtClean="0"/>
              <a:t>APPEASEMENT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05200"/>
            <a:ext cx="2343150" cy="300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16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FALL 1944 RUSSIANS PUSH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8991600" cy="4221163"/>
          </a:xfrm>
        </p:spPr>
        <p:txBody>
          <a:bodyPr/>
          <a:lstStyle/>
          <a:p>
            <a:r>
              <a:rPr lang="en-US" dirty="0" smtClean="0"/>
              <a:t>FINLAND, ROMANIA, BULGARIA, SLOVAKIA, HUNGARY DESERT GERMAN ALLIANCE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4258732" cy="311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906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RED DRIVE THROUGH POLAND JAN 1945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09800"/>
            <a:ext cx="8991600" cy="3916363"/>
          </a:xfrm>
        </p:spPr>
        <p:txBody>
          <a:bodyPr/>
          <a:lstStyle/>
          <a:p>
            <a:r>
              <a:rPr lang="en-US" dirty="0" smtClean="0"/>
              <a:t>1.5 MILLION TROOPS</a:t>
            </a:r>
          </a:p>
          <a:p>
            <a:r>
              <a:rPr lang="en-US" dirty="0" smtClean="0"/>
              <a:t>3300 TANKS</a:t>
            </a:r>
          </a:p>
          <a:p>
            <a:r>
              <a:rPr lang="en-US" dirty="0" smtClean="0"/>
              <a:t>10,000 AIRCRAFT</a:t>
            </a:r>
          </a:p>
          <a:p>
            <a:r>
              <a:rPr lang="en-US" dirty="0" smtClean="0"/>
              <a:t>GERMANS ONLY HAD 600,000 TROOPS, 700 TANKS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465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YALTA CONFERENCE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FEB 4-FEB 11, 1945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876800"/>
          </a:xfrm>
        </p:spPr>
        <p:txBody>
          <a:bodyPr/>
          <a:lstStyle/>
          <a:p>
            <a:r>
              <a:rPr lang="en-US" dirty="0" smtClean="0"/>
              <a:t>GERMANY DIVIDED INTO 4 ZONES</a:t>
            </a:r>
          </a:p>
          <a:p>
            <a:r>
              <a:rPr lang="en-US" dirty="0" smtClean="0"/>
              <a:t>GERMANY DEMILITARIZED</a:t>
            </a:r>
          </a:p>
          <a:p>
            <a:r>
              <a:rPr lang="en-US" dirty="0" smtClean="0"/>
              <a:t>FORCED LABOR OF GERMANS</a:t>
            </a:r>
          </a:p>
          <a:p>
            <a:r>
              <a:rPr lang="en-US" dirty="0" smtClean="0"/>
              <a:t>POLAND EFFECTIVELY CEDED TO SOVIET UNION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100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581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YALTA (FEB 4-11, 1945)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029200"/>
          </a:xfrm>
        </p:spPr>
        <p:txBody>
          <a:bodyPr/>
          <a:lstStyle/>
          <a:p>
            <a:r>
              <a:rPr lang="en-US" dirty="0" smtClean="0"/>
              <a:t>IN REALITY RED ARMY OCCUPATION DETERMINED POST-WAR MAP</a:t>
            </a:r>
          </a:p>
          <a:p>
            <a:r>
              <a:rPr lang="en-US" dirty="0" smtClean="0"/>
              <a:t>STALIN MUCH BETTER PREPARED THAN ROOSEVELT AND CHURCHILL</a:t>
            </a:r>
          </a:p>
          <a:p>
            <a:r>
              <a:rPr lang="en-US" dirty="0" smtClean="0"/>
              <a:t>SOVIET UNION JOIN U.N.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294002"/>
            <a:ext cx="5753100" cy="25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161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YALTA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/>
          <a:lstStyle/>
          <a:p>
            <a:r>
              <a:rPr lang="en-US" dirty="0" smtClean="0"/>
              <a:t>STALIN AGREED TO FIGHT JAPAN WITHIN 90 DAYS OF GERMAN SURRENDER</a:t>
            </a:r>
          </a:p>
          <a:p>
            <a:r>
              <a:rPr lang="en-US" dirty="0" smtClean="0"/>
              <a:t>NAZI CRIMINALS WOULD BE LEGALLY PERSECUTED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505200"/>
            <a:ext cx="29464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694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86600" cy="16764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CHURCHILL IRON CURTAIN SPEECH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086600" cy="4221163"/>
          </a:xfrm>
        </p:spPr>
        <p:txBody>
          <a:bodyPr/>
          <a:lstStyle/>
          <a:p>
            <a:r>
              <a:rPr lang="en-US" dirty="0" smtClean="0"/>
              <a:t>CONDEMN SOVIET UNION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STETTIN IN BALTIC TO TRIESTE IN ADRIATIC</a:t>
            </a:r>
          </a:p>
          <a:p>
            <a:r>
              <a:rPr lang="en-US" dirty="0" smtClean="0"/>
              <a:t>PRAISED AMERICA PINNACLE OF POWER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CONDEMNED COMMUNIST 5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COLUMN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399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86600" cy="1143000"/>
          </a:xfrm>
        </p:spPr>
        <p:txBody>
          <a:bodyPr/>
          <a:lstStyle/>
          <a:p>
            <a:r>
              <a:rPr lang="en-US" sz="3600" dirty="0" smtClean="0"/>
              <a:t>STALIN’S MILITARY RECORD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086600" cy="4525963"/>
          </a:xfrm>
        </p:spPr>
        <p:txBody>
          <a:bodyPr/>
          <a:lstStyle/>
          <a:p>
            <a:r>
              <a:rPr lang="en-US" dirty="0" smtClean="0"/>
              <a:t>BOTH STALIN AND HITLER ENCOURAGED THE DEATH OF MILLIONS OF CIVILIANS AND SOLDIERS.</a:t>
            </a:r>
          </a:p>
          <a:p>
            <a:r>
              <a:rPr lang="en-US" dirty="0" smtClean="0"/>
              <a:t>DEMOCRATIC LEADERS SUCH AS FDR AND CHURCHILL WERE CONSTRAINED BY THEIR ELECTORATE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537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086600" cy="1143000"/>
          </a:xfrm>
        </p:spPr>
        <p:txBody>
          <a:bodyPr/>
          <a:lstStyle/>
          <a:p>
            <a:r>
              <a:rPr lang="en-US" dirty="0" smtClean="0"/>
              <a:t>STALIN SHOCKED BY GERMAN INVASION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086600" cy="4525963"/>
          </a:xfrm>
        </p:spPr>
        <p:txBody>
          <a:bodyPr/>
          <a:lstStyle/>
          <a:p>
            <a:r>
              <a:rPr lang="en-US" dirty="0" smtClean="0"/>
              <a:t>STALIN DISCOUNTED THOUSANDS OF MESSAGES REGARDING GERMAN UPCOMING ATTACK</a:t>
            </a:r>
          </a:p>
          <a:p>
            <a:r>
              <a:rPr lang="en-US" dirty="0" smtClean="0"/>
              <a:t>“LENIN LEFT US A GREAT LEGACY, AND WE HAVE FUCKED IT UP”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336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9753600" cy="1143000"/>
          </a:xfrm>
        </p:spPr>
        <p:txBody>
          <a:bodyPr/>
          <a:lstStyle/>
          <a:p>
            <a:r>
              <a:rPr lang="en-US" dirty="0" smtClean="0"/>
              <a:t>CASUALTIES SOVIET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543800" cy="4525963"/>
          </a:xfrm>
        </p:spPr>
        <p:txBody>
          <a:bodyPr/>
          <a:lstStyle/>
          <a:p>
            <a:r>
              <a:rPr lang="en-US" dirty="0" smtClean="0"/>
              <a:t>BETWEEN 20-26 MILLION KILLED</a:t>
            </a:r>
          </a:p>
          <a:p>
            <a:r>
              <a:rPr lang="en-US" dirty="0" smtClean="0"/>
              <a:t>8.7 MILLION MILITARY DEATHS</a:t>
            </a:r>
          </a:p>
          <a:p>
            <a:r>
              <a:rPr lang="en-US" dirty="0" smtClean="0"/>
              <a:t>3 MILLION POW DIED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431529"/>
            <a:ext cx="3779021" cy="34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6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KEY PARTICIPANTS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5316683"/>
            <a:ext cx="6934200" cy="1511174"/>
          </a:xfrm>
        </p:spPr>
        <p:txBody>
          <a:bodyPr numCol="2"/>
          <a:lstStyle/>
          <a:p>
            <a:r>
              <a:rPr lang="en-US" dirty="0" smtClean="0"/>
              <a:t>CHAMBERLAIN</a:t>
            </a:r>
          </a:p>
          <a:p>
            <a:r>
              <a:rPr lang="en-US" dirty="0" smtClean="0"/>
              <a:t>DALADIER</a:t>
            </a:r>
          </a:p>
          <a:p>
            <a:r>
              <a:rPr lang="en-US" dirty="0" smtClean="0"/>
              <a:t>HITLER</a:t>
            </a:r>
          </a:p>
          <a:p>
            <a:r>
              <a:rPr lang="en-US" dirty="0" smtClean="0"/>
              <a:t>MUSSOLINI</a:t>
            </a:r>
          </a:p>
        </p:txBody>
      </p:sp>
      <p:pic>
        <p:nvPicPr>
          <p:cNvPr id="4" name="Picture 3" descr="Munich 19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5638800" cy="402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1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PURGE OF RUSSIAN ARMY 1937-1938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8991600" cy="3992563"/>
          </a:xfrm>
        </p:spPr>
        <p:txBody>
          <a:bodyPr/>
          <a:lstStyle/>
          <a:p>
            <a:r>
              <a:rPr lang="en-US" dirty="0" smtClean="0"/>
              <a:t>ONLY 5 OF 80 MEMBERS OF MILITARY SOVIET IN 1934 SURVIVE</a:t>
            </a:r>
          </a:p>
          <a:p>
            <a:r>
              <a:rPr lang="en-US" dirty="0" smtClean="0"/>
              <a:t>ALL 11 DEPUTY COMMISARS ELIMINATED</a:t>
            </a:r>
          </a:p>
          <a:p>
            <a:r>
              <a:rPr lang="en-US" dirty="0" smtClean="0"/>
              <a:t>EVERY COMMANDER OF MILITARY DISTRICT EXECUTED</a:t>
            </a:r>
          </a:p>
          <a:p>
            <a:r>
              <a:rPr lang="en-US" dirty="0" smtClean="0"/>
              <a:t>13/15 ARMY COMMANDERS EXECUTED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PURGE RED ARMY 1937-1938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82000" cy="47244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STALIN PARANOIA AND DESIRE FOR TOTAL POWER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ACCUSED OF WORKING FOR NAZI GERMANY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REDUCED MILITARY EFFECTIVENESS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MARSHALL TUKHACHEVSKII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CREATIVE THINKER,STRATEGIST</a:t>
            </a:r>
          </a:p>
          <a:p>
            <a:pPr lvl="1"/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267200"/>
            <a:ext cx="3136900" cy="190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4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STALIN: ATTITUDE AFTER MUNICH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899401" cy="5181600"/>
          </a:xfrm>
        </p:spPr>
        <p:txBody>
          <a:bodyPr/>
          <a:lstStyle/>
          <a:p>
            <a:r>
              <a:rPr lang="en-US" b="1" dirty="0" smtClean="0"/>
              <a:t>UNDERSTOOD THAT FRANCE AND BRITAIN WANTED WAR BETWEEN GERMANY &amp; USSR</a:t>
            </a:r>
          </a:p>
          <a:p>
            <a:r>
              <a:rPr lang="en-US" b="1" dirty="0" smtClean="0"/>
              <a:t>COLLECTIVE SECURITY DEAD</a:t>
            </a:r>
          </a:p>
          <a:p>
            <a:r>
              <a:rPr lang="en-US" dirty="0"/>
              <a:t>WE WILL NOT PULL “CHESTNUTS OUT OF FIRE FOR BRITISH EMPIRE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18114"/>
            <a:ext cx="1752600" cy="1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92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2727">
  <a:themeElements>
    <a:clrScheme name="Office Theme 3">
      <a:dk1>
        <a:srgbClr val="696969"/>
      </a:dk1>
      <a:lt1>
        <a:srgbClr val="FFFFFF"/>
      </a:lt1>
      <a:dk2>
        <a:srgbClr val="000080"/>
      </a:dk2>
      <a:lt2>
        <a:srgbClr val="FFFFFF"/>
      </a:lt2>
      <a:accent1>
        <a:srgbClr val="E68300"/>
      </a:accent1>
      <a:accent2>
        <a:srgbClr val="0000E6"/>
      </a:accent2>
      <a:accent3>
        <a:srgbClr val="AAAAC0"/>
      </a:accent3>
      <a:accent4>
        <a:srgbClr val="DADADA"/>
      </a:accent4>
      <a:accent5>
        <a:srgbClr val="F0C1AA"/>
      </a:accent5>
      <a:accent6>
        <a:srgbClr val="0000D0"/>
      </a:accent6>
      <a:hlink>
        <a:srgbClr val="FFFA4D"/>
      </a:hlink>
      <a:folHlink>
        <a:srgbClr val="B3B3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696969"/>
        </a:dk1>
        <a:lt1>
          <a:srgbClr val="FFFFFF"/>
        </a:lt1>
        <a:dk2>
          <a:srgbClr val="000080"/>
        </a:dk2>
        <a:lt2>
          <a:srgbClr val="FFFFFF"/>
        </a:lt2>
        <a:accent1>
          <a:srgbClr val="0000B3"/>
        </a:accent1>
        <a:accent2>
          <a:srgbClr val="0000E6"/>
        </a:accent2>
        <a:accent3>
          <a:srgbClr val="AAAAC0"/>
        </a:accent3>
        <a:accent4>
          <a:srgbClr val="DADADA"/>
        </a:accent4>
        <a:accent5>
          <a:srgbClr val="AAAAD6"/>
        </a:accent5>
        <a:accent6>
          <a:srgbClr val="0000D0"/>
        </a:accent6>
        <a:hlink>
          <a:srgbClr val="B3EEFF"/>
        </a:hlink>
        <a:folHlink>
          <a:srgbClr val="B4B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696969"/>
        </a:dk1>
        <a:lt1>
          <a:srgbClr val="FFFFFF"/>
        </a:lt1>
        <a:dk2>
          <a:srgbClr val="000080"/>
        </a:dk2>
        <a:lt2>
          <a:srgbClr val="FFFFFF"/>
        </a:lt2>
        <a:accent1>
          <a:srgbClr val="064FF7"/>
        </a:accent1>
        <a:accent2>
          <a:srgbClr val="BB34FF"/>
        </a:accent2>
        <a:accent3>
          <a:srgbClr val="AAAAC0"/>
        </a:accent3>
        <a:accent4>
          <a:srgbClr val="DADADA"/>
        </a:accent4>
        <a:accent5>
          <a:srgbClr val="AAB2FA"/>
        </a:accent5>
        <a:accent6>
          <a:srgbClr val="A92EE7"/>
        </a:accent6>
        <a:hlink>
          <a:srgbClr val="D8B2FF"/>
        </a:hlink>
        <a:folHlink>
          <a:srgbClr val="B2D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696969"/>
        </a:dk1>
        <a:lt1>
          <a:srgbClr val="FFFFFF"/>
        </a:lt1>
        <a:dk2>
          <a:srgbClr val="000080"/>
        </a:dk2>
        <a:lt2>
          <a:srgbClr val="FFFFFF"/>
        </a:lt2>
        <a:accent1>
          <a:srgbClr val="E68300"/>
        </a:accent1>
        <a:accent2>
          <a:srgbClr val="0000E6"/>
        </a:accent2>
        <a:accent3>
          <a:srgbClr val="AAAAC0"/>
        </a:accent3>
        <a:accent4>
          <a:srgbClr val="DADADA"/>
        </a:accent4>
        <a:accent5>
          <a:srgbClr val="F0C1AA"/>
        </a:accent5>
        <a:accent6>
          <a:srgbClr val="0000D0"/>
        </a:accent6>
        <a:hlink>
          <a:srgbClr val="FFFA4D"/>
        </a:hlink>
        <a:folHlink>
          <a:srgbClr val="B3B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96969"/>
        </a:dk1>
        <a:lt1>
          <a:srgbClr val="FFFFFF"/>
        </a:lt1>
        <a:dk2>
          <a:srgbClr val="000080"/>
        </a:dk2>
        <a:lt2>
          <a:srgbClr val="FFFFFF"/>
        </a:lt2>
        <a:accent1>
          <a:srgbClr val="E6B200"/>
        </a:accent1>
        <a:accent2>
          <a:srgbClr val="6AD90D"/>
        </a:accent2>
        <a:accent3>
          <a:srgbClr val="AAAAC0"/>
        </a:accent3>
        <a:accent4>
          <a:srgbClr val="DADADA"/>
        </a:accent4>
        <a:accent5>
          <a:srgbClr val="F0D5AA"/>
        </a:accent5>
        <a:accent6>
          <a:srgbClr val="5FC40B"/>
        </a:accent6>
        <a:hlink>
          <a:srgbClr val="0000E6"/>
        </a:hlink>
        <a:folHlink>
          <a:srgbClr val="CD002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00B3"/>
        </a:accent1>
        <a:accent2>
          <a:srgbClr val="0000E6"/>
        </a:accent2>
        <a:accent3>
          <a:srgbClr val="FFFFFF"/>
        </a:accent3>
        <a:accent4>
          <a:srgbClr val="000000"/>
        </a:accent4>
        <a:accent5>
          <a:srgbClr val="AAAAD6"/>
        </a:accent5>
        <a:accent6>
          <a:srgbClr val="0000D0"/>
        </a:accent6>
        <a:hlink>
          <a:srgbClr val="B3EEFF"/>
        </a:hlink>
        <a:folHlink>
          <a:srgbClr val="B4B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64FF7"/>
        </a:accent1>
        <a:accent2>
          <a:srgbClr val="BB34FF"/>
        </a:accent2>
        <a:accent3>
          <a:srgbClr val="FFFFFF"/>
        </a:accent3>
        <a:accent4>
          <a:srgbClr val="000000"/>
        </a:accent4>
        <a:accent5>
          <a:srgbClr val="AAB2FA"/>
        </a:accent5>
        <a:accent6>
          <a:srgbClr val="A92EE7"/>
        </a:accent6>
        <a:hlink>
          <a:srgbClr val="D8B2FF"/>
        </a:hlink>
        <a:folHlink>
          <a:srgbClr val="B2D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8300"/>
        </a:accent1>
        <a:accent2>
          <a:srgbClr val="0000E6"/>
        </a:accent2>
        <a:accent3>
          <a:srgbClr val="FFFFFF"/>
        </a:accent3>
        <a:accent4>
          <a:srgbClr val="000000"/>
        </a:accent4>
        <a:accent5>
          <a:srgbClr val="F0C1AA"/>
        </a:accent5>
        <a:accent6>
          <a:srgbClr val="0000D0"/>
        </a:accent6>
        <a:hlink>
          <a:srgbClr val="FFFA4D"/>
        </a:hlink>
        <a:folHlink>
          <a:srgbClr val="B3B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B200"/>
        </a:accent1>
        <a:accent2>
          <a:srgbClr val="6AD90D"/>
        </a:accent2>
        <a:accent3>
          <a:srgbClr val="FFFFFF"/>
        </a:accent3>
        <a:accent4>
          <a:srgbClr val="000000"/>
        </a:accent4>
        <a:accent5>
          <a:srgbClr val="F0D5AA"/>
        </a:accent5>
        <a:accent6>
          <a:srgbClr val="5FC40B"/>
        </a:accent6>
        <a:hlink>
          <a:srgbClr val="0000E6"/>
        </a:hlink>
        <a:folHlink>
          <a:srgbClr val="CD0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7E6CCD-81C4-41DD-8AA8-818A0F3DAD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TP030002727</Template>
  <TotalTime>5846</TotalTime>
  <Words>1096</Words>
  <Application>Microsoft Macintosh PowerPoint</Application>
  <PresentationFormat>On-screen Show (4:3)</PresentationFormat>
  <Paragraphs>220</Paragraphs>
  <Slides>58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TP030002727</vt:lpstr>
      <vt:lpstr>NEW LEADERS AFTER WORLD WAR I</vt:lpstr>
      <vt:lpstr>JOSEPH STALIN (1878-1953)</vt:lpstr>
      <vt:lpstr>JOSEPH STALIN</vt:lpstr>
      <vt:lpstr>STRUGGLE AGAINST FASCISM</vt:lpstr>
      <vt:lpstr>MUNICH: TRIUMPH OF NATIONAL SOCIALISM 9/28/1938 </vt:lpstr>
      <vt:lpstr>KEY PARTICIPANTS</vt:lpstr>
      <vt:lpstr>PURGE OF RUSSIAN ARMY 1937-1938</vt:lpstr>
      <vt:lpstr>PURGE RED ARMY 1937-1938</vt:lpstr>
      <vt:lpstr>STALIN: ATTITUDE AFTER MUNICH</vt:lpstr>
      <vt:lpstr>STALIN</vt:lpstr>
      <vt:lpstr>POLAND</vt:lpstr>
      <vt:lpstr>FOREIGN RELATION PROBLEMS POLAND</vt:lpstr>
      <vt:lpstr>POLISH DILEMMA</vt:lpstr>
      <vt:lpstr>POLISH DILEMMA</vt:lpstr>
      <vt:lpstr>POLAND</vt:lpstr>
      <vt:lpstr>NON-AGGRSSION PACT</vt:lpstr>
      <vt:lpstr>GERMAN-SOVIET NON AGGRESSION PACT SECRET PROTOCOLS</vt:lpstr>
      <vt:lpstr>DIVISION OF EUROPE</vt:lpstr>
      <vt:lpstr>MOLOTOV RIBBENTROP NON-AGGRESSION PACT</vt:lpstr>
      <vt:lpstr>MOLOTOV RIBBENTROP NON-AGGRESSION PACT</vt:lpstr>
      <vt:lpstr>WW II BEGINS</vt:lpstr>
      <vt:lpstr>SECRET PACT</vt:lpstr>
      <vt:lpstr>GERMAN TANK INVASION</vt:lpstr>
      <vt:lpstr>POLISH CAVALRY</vt:lpstr>
      <vt:lpstr>POLISH CAMPAIGN</vt:lpstr>
      <vt:lpstr>INVASION POLAND &amp; USSR </vt:lpstr>
      <vt:lpstr>GERMAN RUSSIAN COOPERATION</vt:lpstr>
      <vt:lpstr>LEND LEASE MARCH 1941</vt:lpstr>
      <vt:lpstr>FOUR FREEDOMS RATIONALE FOR AMERICA GIVING UP NEUTRALITY</vt:lpstr>
      <vt:lpstr>   </vt:lpstr>
      <vt:lpstr>OPERATION BARBAROSSA JUNE 22, 1941</vt:lpstr>
      <vt:lpstr>HITLER COMMENTS</vt:lpstr>
      <vt:lpstr>OPERATION BARBAROSSA LARGEST MILITARY OPERATION IN HISTORY</vt:lpstr>
      <vt:lpstr>GERMAN GAINS JUNE JULY 1940</vt:lpstr>
      <vt:lpstr>EINSATZGRUPPEN</vt:lpstr>
      <vt:lpstr>HITLER’S DIRECTIVE</vt:lpstr>
      <vt:lpstr>GERMAN PROBLEMS</vt:lpstr>
      <vt:lpstr>FAILURE BARBAROSSA</vt:lpstr>
      <vt:lpstr>BLITZKRIEG OVER DEC 6.1941</vt:lpstr>
      <vt:lpstr>HITLER’S MISTAKE</vt:lpstr>
      <vt:lpstr>NO WINTER CLOTHING</vt:lpstr>
      <vt:lpstr>GERMAN 1942 MILITARY OBJECTIVE</vt:lpstr>
      <vt:lpstr>BATTLE OF STALINGRAD:           AUG 1942-MARCH 1943</vt:lpstr>
      <vt:lpstr>BATTLE OF STALINGRAD AUG 1942-MARCH 1943</vt:lpstr>
      <vt:lpstr>HITLER MAJOR MISTAKE</vt:lpstr>
      <vt:lpstr>LECTURE 4</vt:lpstr>
      <vt:lpstr>BATTLE KURSK SUMMER 1943</vt:lpstr>
      <vt:lpstr>RUSSIAN SUMMER OFFENSIVE 1944</vt:lpstr>
      <vt:lpstr>WARSAW UPRISING AUG 1-OCT 1, 1944</vt:lpstr>
      <vt:lpstr>FALL 1944 RUSSIANS PUSH</vt:lpstr>
      <vt:lpstr>RED DRIVE THROUGH POLAND JAN 1945</vt:lpstr>
      <vt:lpstr>YALTA CONFERENCE FEB 4-FEB 11, 1945</vt:lpstr>
      <vt:lpstr>YALTA (FEB 4-11, 1945)</vt:lpstr>
      <vt:lpstr>YALTA</vt:lpstr>
      <vt:lpstr>CHURCHILL IRON CURTAIN SPEECH   </vt:lpstr>
      <vt:lpstr>STALIN’S MILITARY RECORD</vt:lpstr>
      <vt:lpstr>STALIN SHOCKED BY GERMAN INVASION</vt:lpstr>
      <vt:lpstr>CASUALTIES SOVIET UNION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AND FALL THIRD REICH</dc:title>
  <dc:creator>Ernest Werlin</dc:creator>
  <cp:lastModifiedBy>Ernest Werlin</cp:lastModifiedBy>
  <cp:revision>249</cp:revision>
  <dcterms:created xsi:type="dcterms:W3CDTF">2012-06-04T14:54:15Z</dcterms:created>
  <dcterms:modified xsi:type="dcterms:W3CDTF">2018-02-02T01:54:09Z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TC300027279990</vt:lpwstr>
  </property>
</Properties>
</file>