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1" r:id="rId4"/>
    <p:sldId id="272" r:id="rId5"/>
    <p:sldId id="257" r:id="rId6"/>
    <p:sldId id="263" r:id="rId7"/>
    <p:sldId id="270" r:id="rId8"/>
    <p:sldId id="258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8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xmlns:p14="http://schemas.microsoft.com/office/powerpoint/2010/main"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50310"/>
            <a:ext cx="8228013" cy="1761432"/>
          </a:xfrm>
        </p:spPr>
        <p:txBody>
          <a:bodyPr/>
          <a:lstStyle/>
          <a:p>
            <a:r>
              <a:rPr lang="en-US" b="1" i="1" dirty="0" smtClean="0">
                <a:solidFill>
                  <a:srgbClr val="0D0D0D"/>
                </a:solidFill>
              </a:rPr>
              <a:t>INVESTING FOR RETIREMENT</a:t>
            </a:r>
            <a:endParaRPr lang="en-US" b="1" i="1" dirty="0">
              <a:solidFill>
                <a:srgbClr val="0D0D0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40034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GOAL IS TO MAINTAIN LIFE STYLE</a:t>
            </a:r>
          </a:p>
          <a:p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LIFE EXPECTANCY IS 80 YEARS OLD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9772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SPY—STANDARD AND POOR 500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642" y="3518190"/>
            <a:ext cx="854713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GROSS EXPENSE RATIO  .0945</a:t>
            </a:r>
          </a:p>
          <a:p>
            <a:pPr marL="457200" indent="-457200">
              <a:buFont typeface="Arial"/>
              <a:buChar char="•"/>
            </a:pPr>
            <a:endParaRPr lang="en-US" sz="30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YIELD 1.7%</a:t>
            </a:r>
            <a:endParaRPr lang="en-US" sz="30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4784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914"/>
            <a:ext cx="8229600" cy="223349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VGT-VANGAURD INFORMATION TECHNOLOGY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913" y="3536731"/>
            <a:ext cx="854713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2800" b="1" dirty="0" smtClean="0">
                <a:solidFill>
                  <a:srgbClr val="80B606"/>
                </a:solidFill>
              </a:rPr>
              <a:t>GROSS EXPENSE RATIO   .1%</a:t>
            </a:r>
          </a:p>
          <a:p>
            <a:pPr marL="457200" indent="-457200">
              <a:buFont typeface="Arial"/>
              <a:buChar char="•"/>
            </a:pPr>
            <a:endParaRPr lang="en-US" sz="28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 smtClean="0">
                <a:solidFill>
                  <a:srgbClr val="80B606"/>
                </a:solidFill>
              </a:rPr>
              <a:t>APPLE, MICROSOFT, VISA, CISCO SYSTEMS, INTEL</a:t>
            </a:r>
            <a:endParaRPr lang="en-US" sz="28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960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IBB: ISHARES NASDAQ BIOTECHNOLOGY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69" y="3323505"/>
            <a:ext cx="8547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GROSS EXPENSE RATIO  .47%</a:t>
            </a:r>
          </a:p>
          <a:p>
            <a:pPr marL="457200" indent="-457200">
              <a:buFont typeface="Arial"/>
              <a:buChar char="•"/>
            </a:pPr>
            <a:endParaRPr lang="en-US" sz="30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AMGEN, GILEAD SCIENCES, BIOGEN, CELGENE, ILLUMINA.</a:t>
            </a:r>
            <a:endParaRPr lang="en-US" sz="30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1800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SDY-S&amp;P DIVIDEND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69" y="2767263"/>
            <a:ext cx="85471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GROSS EXPENSE RATIO  .35%</a:t>
            </a:r>
          </a:p>
          <a:p>
            <a:pPr marL="457200" indent="-457200">
              <a:buFont typeface="Arial"/>
              <a:buChar char="•"/>
            </a:pPr>
            <a:endParaRPr lang="en-US" sz="30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AT&amp;T, REALTY INCOME, OLD REPUBLIC, NATIONAL RETAIL PROPERTIES, CARDINAL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9901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TYPES OF ETF’S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69" y="2767263"/>
            <a:ext cx="85471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FOREIGN MARKETS</a:t>
            </a: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SMALL CAP COMPANIES</a:t>
            </a: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UTILITIES</a:t>
            </a: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FINANCE</a:t>
            </a: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OIL COMPANIES</a:t>
            </a:r>
            <a:endParaRPr lang="en-US" sz="30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58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5139"/>
            <a:ext cx="9144000" cy="3205341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FIRST PRIORITY</a:t>
            </a:r>
            <a:br>
              <a:rPr lang="en-US" b="1" i="1" dirty="0" smtClean="0">
                <a:solidFill>
                  <a:schemeClr val="tx1"/>
                </a:solidFill>
              </a:rPr>
            </a:br>
            <a:r>
              <a:rPr lang="en-US" b="1" i="1" dirty="0" smtClean="0">
                <a:solidFill>
                  <a:schemeClr val="tx1"/>
                </a:solidFill>
              </a:rPr>
              <a:t>DIFFERENCE BETWEEN RETIRING AND RETIRING </a:t>
            </a:r>
            <a:r>
              <a:rPr lang="en-US" i="1" dirty="0" smtClean="0"/>
              <a:t>WELL</a:t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23102" y="3221528"/>
            <a:ext cx="85471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1"/>
                </a:solidFill>
              </a:rPr>
              <a:t>DETERMINE AMOUNT OF MONEY YOU NEED TO LIVE ON DURING RETIRMENT</a:t>
            </a:r>
          </a:p>
          <a:p>
            <a:pPr marL="342900" indent="-342900">
              <a:buFont typeface="Arial"/>
              <a:buChar char="•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1"/>
                </a:solidFill>
              </a:rPr>
              <a:t>HOPEFULLY YOU HAVE PAID OFF THE MORTGAGE ON YOUR HOME</a:t>
            </a:r>
          </a:p>
          <a:p>
            <a:pPr marL="342900" indent="-342900">
              <a:buFont typeface="Arial"/>
              <a:buChar char="•"/>
            </a:pPr>
            <a:endParaRPr lang="en-US" sz="2400" b="1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1"/>
                </a:solidFill>
              </a:rPr>
              <a:t>WHAT IS THE SHORTFALL BETWEEN PENSION INCOME +SOCIAL SECURITY VS. EXPENSES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8052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TOLERANCE FOR RISK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69" y="3295693"/>
            <a:ext cx="854713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 smtClean="0">
                <a:solidFill>
                  <a:srgbClr val="80B606"/>
                </a:solidFill>
              </a:rPr>
              <a:t>LET US ASSUME WE DO NOT WANT TO LOOSE MORE THAN 20% AND PREDICT STOCK MARKET DECLINE OF 50%</a:t>
            </a:r>
          </a:p>
          <a:p>
            <a:endParaRPr lang="en-US" sz="28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 smtClean="0">
                <a:solidFill>
                  <a:srgbClr val="80B606"/>
                </a:solidFill>
              </a:rPr>
              <a:t>WE WOULD ONLY ALLOCATE 40% TO EQUITY AND 60% TO BONDS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3536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FINANCIAL CONCERNS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69" y="3133903"/>
            <a:ext cx="8547131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571500" indent="-571500">
              <a:buFont typeface="Arial"/>
              <a:buChar char="•"/>
            </a:pPr>
            <a:r>
              <a:rPr lang="en-US" sz="3200" b="1" dirty="0" smtClean="0">
                <a:solidFill>
                  <a:srgbClr val="80B606"/>
                </a:solidFill>
              </a:rPr>
              <a:t>VAST MAJORITY OF AMERICANS HAVE UNDER $1000 SAVED</a:t>
            </a:r>
          </a:p>
          <a:p>
            <a:pPr marL="571500" indent="-571500">
              <a:buFont typeface="Arial"/>
              <a:buChar char="•"/>
            </a:pPr>
            <a:endParaRPr lang="en-US" sz="3200" b="1" dirty="0" smtClean="0">
              <a:solidFill>
                <a:srgbClr val="80B606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200" b="1" dirty="0" smtClean="0">
                <a:solidFill>
                  <a:srgbClr val="80B606"/>
                </a:solidFill>
              </a:rPr>
              <a:t>HAVE </a:t>
            </a:r>
            <a:r>
              <a:rPr lang="en-US" sz="3200" b="1" i="1" dirty="0" smtClean="0">
                <a:solidFill>
                  <a:srgbClr val="80B606"/>
                </a:solidFill>
              </a:rPr>
              <a:t>NOTHING</a:t>
            </a:r>
            <a:r>
              <a:rPr lang="en-US" sz="3200" b="1" dirty="0" smtClean="0">
                <a:solidFill>
                  <a:srgbClr val="80B606"/>
                </a:solidFill>
              </a:rPr>
              <a:t> FOR RETIREMENT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5870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S&amp;P RATE OF RETURN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B606"/>
                </a:solidFill>
              </a:rPr>
              <a:t>2017 	          21.1%</a:t>
            </a:r>
          </a:p>
          <a:p>
            <a:r>
              <a:rPr lang="en-US" sz="2800" b="1" dirty="0" smtClean="0">
                <a:solidFill>
                  <a:srgbClr val="80B606"/>
                </a:solidFill>
              </a:rPr>
              <a:t>2013-2017	15.6%</a:t>
            </a:r>
          </a:p>
          <a:p>
            <a:r>
              <a:rPr lang="en-US" sz="2800" b="1" dirty="0" smtClean="0">
                <a:solidFill>
                  <a:srgbClr val="80B606"/>
                </a:solidFill>
              </a:rPr>
              <a:t>2008-2017	8.5%</a:t>
            </a:r>
          </a:p>
          <a:p>
            <a:r>
              <a:rPr lang="en-US" sz="2800" b="1" dirty="0" smtClean="0">
                <a:solidFill>
                  <a:srgbClr val="80B606"/>
                </a:solidFill>
              </a:rPr>
              <a:t>1998-2017	7.2%</a:t>
            </a:r>
          </a:p>
          <a:p>
            <a:r>
              <a:rPr lang="en-US" sz="2800" b="1" dirty="0" smtClean="0">
                <a:solidFill>
                  <a:srgbClr val="80B606"/>
                </a:solidFill>
              </a:rPr>
              <a:t>1968-2017	10.1%</a:t>
            </a:r>
            <a:endParaRPr lang="en-US" sz="28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4995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097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rgbClr val="000000"/>
                </a:solidFill>
              </a:rPr>
              <a:t>Total Return 7%</a:t>
            </a:r>
            <a:r>
              <a:rPr lang="en-US" sz="5400" b="1" dirty="0" smtClean="0">
                <a:solidFill>
                  <a:srgbClr val="000000"/>
                </a:solidFill>
              </a:rPr>
              <a:t/>
            </a:r>
            <a:br>
              <a:rPr lang="en-US" sz="5400" b="1" dirty="0" smtClean="0">
                <a:solidFill>
                  <a:srgbClr val="000000"/>
                </a:solidFill>
              </a:rPr>
            </a:br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79180" y="3135826"/>
            <a:ext cx="38413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 smtClean="0">
                <a:solidFill>
                  <a:srgbClr val="80B606"/>
                </a:solidFill>
              </a:rPr>
              <a:t>20 years   $3.88</a:t>
            </a:r>
          </a:p>
          <a:p>
            <a:endParaRPr lang="en-US" sz="32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 smtClean="0">
                <a:solidFill>
                  <a:srgbClr val="80B606"/>
                </a:solidFill>
              </a:rPr>
              <a:t>30 years   $7.64</a:t>
            </a:r>
          </a:p>
          <a:p>
            <a:pPr marL="457200" indent="-457200">
              <a:buFont typeface="Arial"/>
              <a:buChar char="•"/>
            </a:pPr>
            <a:endParaRPr lang="en-US" sz="32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 smtClean="0">
                <a:solidFill>
                  <a:srgbClr val="80B606"/>
                </a:solidFill>
              </a:rPr>
              <a:t>40 years   $15.01</a:t>
            </a:r>
            <a:endParaRPr lang="en-US" sz="32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554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solidFill>
                  <a:srgbClr val="000000"/>
                </a:solidFill>
              </a:rPr>
              <a:t>TOTAL RETURN 6%</a:t>
            </a:r>
            <a:endParaRPr lang="en-US" sz="5400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67263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4000" dirty="0">
              <a:solidFill>
                <a:srgbClr val="80B60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4000" dirty="0" smtClean="0">
                <a:solidFill>
                  <a:srgbClr val="80B606"/>
                </a:solidFill>
              </a:rPr>
              <a:t>20 YEARS  $3.21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>
                <a:solidFill>
                  <a:srgbClr val="80B606"/>
                </a:solidFill>
              </a:rPr>
              <a:t>30 YEARS  $5.75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>
                <a:solidFill>
                  <a:srgbClr val="80B606"/>
                </a:solidFill>
              </a:rPr>
              <a:t>40 YEARS  $10.31</a:t>
            </a:r>
            <a:endParaRPr lang="en-US" sz="4000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5460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STOCKS VS. BONDS</a:t>
            </a:r>
            <a:br>
              <a:rPr lang="en-US" b="1" i="1" dirty="0" smtClean="0">
                <a:solidFill>
                  <a:srgbClr val="000000"/>
                </a:solidFill>
              </a:rPr>
            </a:br>
            <a:r>
              <a:rPr lang="en-US" b="1" i="1" dirty="0" smtClean="0">
                <a:solidFill>
                  <a:srgbClr val="000000"/>
                </a:solidFill>
              </a:rPr>
              <a:t>1926-2017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5503"/>
            <a:ext cx="6972915" cy="3872497"/>
          </a:xfrm>
        </p:spPr>
        <p:txBody>
          <a:bodyPr/>
          <a:lstStyle/>
          <a:p>
            <a:r>
              <a:rPr lang="en-US" sz="3000" dirty="0" smtClean="0">
                <a:solidFill>
                  <a:srgbClr val="80B606"/>
                </a:solidFill>
              </a:rPr>
              <a:t>STOCKS ONE DOLLAR GREW TO $7347.</a:t>
            </a:r>
          </a:p>
          <a:p>
            <a:r>
              <a:rPr lang="en-US" sz="3000" dirty="0" smtClean="0">
                <a:solidFill>
                  <a:srgbClr val="80B606"/>
                </a:solidFill>
              </a:rPr>
              <a:t>US TREASURY BONDS	ONE DOLLAR GREW TO $143.</a:t>
            </a:r>
          </a:p>
          <a:p>
            <a:r>
              <a:rPr lang="en-US" sz="3000" dirty="0" smtClean="0">
                <a:solidFill>
                  <a:srgbClr val="80B606"/>
                </a:solidFill>
              </a:rPr>
              <a:t>INFLATION ADJUSTED ONE DOLLAR GREW TO $533.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8011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00"/>
                </a:solidFill>
              </a:rPr>
              <a:t>ETF’s—Better Mousetrap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69" y="2767263"/>
            <a:ext cx="854713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Specialized Mutual Funds</a:t>
            </a:r>
          </a:p>
          <a:p>
            <a:endParaRPr lang="en-US" sz="30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Buy and Sell During the Day</a:t>
            </a:r>
          </a:p>
          <a:p>
            <a:endParaRPr lang="en-US" sz="3000" b="1" dirty="0">
              <a:solidFill>
                <a:srgbClr val="80B606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1" dirty="0" smtClean="0">
                <a:solidFill>
                  <a:srgbClr val="80B606"/>
                </a:solidFill>
              </a:rPr>
              <a:t>Very Low Fees</a:t>
            </a:r>
            <a:endParaRPr lang="en-US" sz="3000" b="1" dirty="0">
              <a:solidFill>
                <a:srgbClr val="80B6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487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151</TotalTime>
  <Words>270</Words>
  <Application>Microsoft Macintosh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Genesis</vt:lpstr>
      <vt:lpstr>INVESTING FOR RETIREMENT</vt:lpstr>
      <vt:lpstr>FIRST PRIORITY DIFFERENCE BETWEEN RETIRING AND RETIRING WELL </vt:lpstr>
      <vt:lpstr>TOLERANCE FOR RISK</vt:lpstr>
      <vt:lpstr>FINANCIAL CONCERNS</vt:lpstr>
      <vt:lpstr>S&amp;P RATE OF RETURN</vt:lpstr>
      <vt:lpstr>Total Return 7% </vt:lpstr>
      <vt:lpstr>TOTAL RETURN 6%</vt:lpstr>
      <vt:lpstr>STOCKS VS. BONDS 1926-2017</vt:lpstr>
      <vt:lpstr>ETF’s—Better Mousetrap</vt:lpstr>
      <vt:lpstr>SPY—STANDARD AND POOR 500</vt:lpstr>
      <vt:lpstr>VGT-VANGAURD INFORMATION TECHNOLOGY</vt:lpstr>
      <vt:lpstr>IBB: ISHARES NASDAQ BIOTECHNOLOGY</vt:lpstr>
      <vt:lpstr>SDY-S&amp;P DIVIDEND</vt:lpstr>
      <vt:lpstr>TYPES OF ETF’S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 Werlin</dc:creator>
  <cp:lastModifiedBy>Ernest Werlin</cp:lastModifiedBy>
  <cp:revision>25</cp:revision>
  <dcterms:created xsi:type="dcterms:W3CDTF">2018-06-16T13:42:43Z</dcterms:created>
  <dcterms:modified xsi:type="dcterms:W3CDTF">2020-10-08T00:23:22Z</dcterms:modified>
</cp:coreProperties>
</file>