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61" r:id="rId4"/>
    <p:sldId id="272" r:id="rId5"/>
    <p:sldId id="257" r:id="rId6"/>
    <p:sldId id="263" r:id="rId7"/>
    <p:sldId id="270" r:id="rId8"/>
    <p:sldId id="258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2" d="100"/>
          <a:sy n="122" d="100"/>
        </p:scale>
        <p:origin x="-187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10/7/20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10/7/20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transition xmlns:p14="http://schemas.microsoft.com/office/powerpoint/2010/main"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10/7/20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transition xmlns:p14="http://schemas.microsoft.com/office/powerpoint/2010/main"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10/7/20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  <p:transition xmlns:p14="http://schemas.microsoft.com/office/powerpoint/2010/main"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  <p:transition xmlns:p14="http://schemas.microsoft.com/office/powerpoint/2010/main"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  <p:transition xmlns:p14="http://schemas.microsoft.com/office/powerpoint/2010/main"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10/7/20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xmlns:p14="http://schemas.microsoft.com/office/powerpoint/2010/main" spd="slow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250310"/>
            <a:ext cx="8228013" cy="1761432"/>
          </a:xfrm>
        </p:spPr>
        <p:txBody>
          <a:bodyPr/>
          <a:lstStyle/>
          <a:p>
            <a:r>
              <a:rPr lang="en-US" b="1" i="1" dirty="0" smtClean="0">
                <a:solidFill>
                  <a:srgbClr val="0D0D0D"/>
                </a:solidFill>
              </a:rPr>
              <a:t>INVESTING FOR RETIREMENT</a:t>
            </a:r>
            <a:endParaRPr lang="en-US" b="1" i="1" dirty="0">
              <a:solidFill>
                <a:srgbClr val="0D0D0D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240034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GOAL IS TO MAINTAIN LIFE STYLE</a:t>
            </a:r>
          </a:p>
          <a:p>
            <a:endParaRPr lang="en-US" sz="32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n-US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LIFE EXPECTANCY IS 80 YEARS OLD</a:t>
            </a:r>
            <a:endParaRPr lang="en-US" sz="32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297726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0000"/>
                </a:solidFill>
              </a:rPr>
              <a:t>SPY—STANDARD AND POOR 500</a:t>
            </a:r>
            <a:endParaRPr lang="en-US" b="1" i="1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1642" y="3518190"/>
            <a:ext cx="8547131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457200" indent="-457200">
              <a:buFont typeface="Arial"/>
              <a:buChar char="•"/>
            </a:pPr>
            <a:r>
              <a:rPr lang="en-US" sz="3000" b="1" dirty="0" smtClean="0">
                <a:solidFill>
                  <a:srgbClr val="80B606"/>
                </a:solidFill>
              </a:rPr>
              <a:t>GROSS EXPENSE RATIO  .0945</a:t>
            </a:r>
          </a:p>
          <a:p>
            <a:pPr marL="457200" indent="-457200">
              <a:buFont typeface="Arial"/>
              <a:buChar char="•"/>
            </a:pPr>
            <a:endParaRPr lang="en-US" sz="3000" b="1" dirty="0">
              <a:solidFill>
                <a:srgbClr val="80B606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sz="3000" b="1" dirty="0" smtClean="0">
                <a:solidFill>
                  <a:srgbClr val="80B606"/>
                </a:solidFill>
              </a:rPr>
              <a:t>YIELD 1.7%</a:t>
            </a:r>
            <a:endParaRPr lang="en-US" sz="3000" b="1" dirty="0">
              <a:solidFill>
                <a:srgbClr val="80B60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947843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1914"/>
            <a:ext cx="8229600" cy="2233493"/>
          </a:xfrm>
        </p:spPr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</a:rPr>
              <a:t>VGT-VANGAURD INFORMATION TECHNOLOGY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0913" y="3536731"/>
            <a:ext cx="854713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457200" indent="-457200">
              <a:buFont typeface="Arial"/>
              <a:buChar char="•"/>
            </a:pPr>
            <a:r>
              <a:rPr lang="en-US" sz="2800" b="1" dirty="0" smtClean="0">
                <a:solidFill>
                  <a:srgbClr val="80B606"/>
                </a:solidFill>
              </a:rPr>
              <a:t>GROSS EXPENSE RATIO   .1%</a:t>
            </a:r>
          </a:p>
          <a:p>
            <a:pPr marL="457200" indent="-457200">
              <a:buFont typeface="Arial"/>
              <a:buChar char="•"/>
            </a:pPr>
            <a:endParaRPr lang="en-US" sz="2800" b="1" dirty="0">
              <a:solidFill>
                <a:srgbClr val="80B606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sz="2800" b="1" dirty="0" smtClean="0">
                <a:solidFill>
                  <a:srgbClr val="80B606"/>
                </a:solidFill>
              </a:rPr>
              <a:t>APPLE, MICROSOFT, VISA, CISCO SYSTEMS, INTEL</a:t>
            </a:r>
            <a:endParaRPr lang="en-US" sz="2800" b="1" dirty="0">
              <a:solidFill>
                <a:srgbClr val="80B60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699600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0000"/>
                </a:solidFill>
              </a:rPr>
              <a:t>IBB: ISHARES NASDAQ BIOTECHNOLOGY</a:t>
            </a:r>
            <a:endParaRPr lang="en-US" b="1" i="1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9669" y="3323505"/>
            <a:ext cx="8547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dirty="0"/>
          </a:p>
          <a:p>
            <a:pPr marL="457200" indent="-457200">
              <a:buFont typeface="Arial"/>
              <a:buChar char="•"/>
            </a:pPr>
            <a:r>
              <a:rPr lang="en-US" sz="3000" b="1" dirty="0" smtClean="0">
                <a:solidFill>
                  <a:srgbClr val="80B606"/>
                </a:solidFill>
              </a:rPr>
              <a:t>GROSS EXPENSE RATIO  .47%</a:t>
            </a:r>
          </a:p>
          <a:p>
            <a:pPr marL="457200" indent="-457200">
              <a:buFont typeface="Arial"/>
              <a:buChar char="•"/>
            </a:pPr>
            <a:endParaRPr lang="en-US" sz="3000" b="1" dirty="0">
              <a:solidFill>
                <a:srgbClr val="80B606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sz="3000" b="1" dirty="0" smtClean="0">
                <a:solidFill>
                  <a:srgbClr val="80B606"/>
                </a:solidFill>
              </a:rPr>
              <a:t>AMGEN, GILEAD SCIENCES, BIOGEN, CELGENE, ILLUMINA.</a:t>
            </a:r>
            <a:endParaRPr lang="en-US" sz="3000" b="1" dirty="0">
              <a:solidFill>
                <a:srgbClr val="80B60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118007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0000"/>
                </a:solidFill>
              </a:rPr>
              <a:t>SDY-S&amp;P DIVIDEND</a:t>
            </a:r>
            <a:endParaRPr lang="en-US" b="1" i="1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9669" y="2767263"/>
            <a:ext cx="854713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000" dirty="0">
              <a:solidFill>
                <a:srgbClr val="80B606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sz="3000" b="1" dirty="0" smtClean="0">
                <a:solidFill>
                  <a:srgbClr val="80B606"/>
                </a:solidFill>
              </a:rPr>
              <a:t>GROSS EXPENSE RATIO  .35%</a:t>
            </a:r>
          </a:p>
          <a:p>
            <a:pPr marL="457200" indent="-457200">
              <a:buFont typeface="Arial"/>
              <a:buChar char="•"/>
            </a:pPr>
            <a:endParaRPr lang="en-US" sz="3000" b="1" dirty="0">
              <a:solidFill>
                <a:srgbClr val="80B606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sz="3000" b="1" dirty="0" smtClean="0">
                <a:solidFill>
                  <a:srgbClr val="80B606"/>
                </a:solidFill>
              </a:rPr>
              <a:t>AT&amp;T, REALTY INCOME, OLD REPUBLIC, NATIONAL RETAIL PROPERTIES, CARDINAL HEALTH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299017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0000"/>
                </a:solidFill>
              </a:rPr>
              <a:t>TYPES OF ETF’S</a:t>
            </a:r>
            <a:endParaRPr lang="en-US" b="1" i="1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9669" y="2767263"/>
            <a:ext cx="854713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000" dirty="0">
              <a:solidFill>
                <a:srgbClr val="80B606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sz="3000" b="1" dirty="0" smtClean="0">
                <a:solidFill>
                  <a:srgbClr val="80B606"/>
                </a:solidFill>
              </a:rPr>
              <a:t>FOREIGN MARKETS</a:t>
            </a:r>
          </a:p>
          <a:p>
            <a:pPr marL="457200" indent="-457200">
              <a:buFont typeface="Arial"/>
              <a:buChar char="•"/>
            </a:pPr>
            <a:r>
              <a:rPr lang="en-US" sz="3000" b="1" dirty="0" smtClean="0">
                <a:solidFill>
                  <a:srgbClr val="80B606"/>
                </a:solidFill>
              </a:rPr>
              <a:t>SMALL CAP COMPANIES</a:t>
            </a:r>
          </a:p>
          <a:p>
            <a:pPr marL="457200" indent="-457200">
              <a:buFont typeface="Arial"/>
              <a:buChar char="•"/>
            </a:pPr>
            <a:r>
              <a:rPr lang="en-US" sz="3000" b="1" dirty="0" smtClean="0">
                <a:solidFill>
                  <a:srgbClr val="80B606"/>
                </a:solidFill>
              </a:rPr>
              <a:t>UTILITIES</a:t>
            </a:r>
          </a:p>
          <a:p>
            <a:pPr marL="457200" indent="-457200">
              <a:buFont typeface="Arial"/>
              <a:buChar char="•"/>
            </a:pPr>
            <a:r>
              <a:rPr lang="en-US" sz="3000" b="1" dirty="0" smtClean="0">
                <a:solidFill>
                  <a:srgbClr val="80B606"/>
                </a:solidFill>
              </a:rPr>
              <a:t>FINANCE</a:t>
            </a:r>
          </a:p>
          <a:p>
            <a:pPr marL="457200" indent="-457200">
              <a:buFont typeface="Arial"/>
              <a:buChar char="•"/>
            </a:pPr>
            <a:r>
              <a:rPr lang="en-US" sz="3000" b="1" dirty="0" smtClean="0">
                <a:solidFill>
                  <a:srgbClr val="80B606"/>
                </a:solidFill>
              </a:rPr>
              <a:t>OIL COMPANIES</a:t>
            </a:r>
            <a:endParaRPr lang="en-US" sz="3000" b="1" dirty="0">
              <a:solidFill>
                <a:srgbClr val="80B60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45848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5139"/>
            <a:ext cx="9144000" cy="3205341"/>
          </a:xfrm>
        </p:spPr>
        <p:txBody>
          <a:bodyPr/>
          <a:lstStyle/>
          <a:p>
            <a:r>
              <a:rPr lang="en-US" b="1" i="1" dirty="0" smtClean="0">
                <a:solidFill>
                  <a:schemeClr val="tx1"/>
                </a:solidFill>
              </a:rPr>
              <a:t>FIRST PRIORITY</a:t>
            </a:r>
            <a:br>
              <a:rPr lang="en-US" b="1" i="1" dirty="0" smtClean="0">
                <a:solidFill>
                  <a:schemeClr val="tx1"/>
                </a:solidFill>
              </a:rPr>
            </a:br>
            <a:r>
              <a:rPr lang="en-US" b="1" i="1" dirty="0" smtClean="0">
                <a:solidFill>
                  <a:schemeClr val="tx1"/>
                </a:solidFill>
              </a:rPr>
              <a:t>DIFFERENCE BETWEEN RETIRING AND RETIRING </a:t>
            </a:r>
            <a:r>
              <a:rPr lang="en-US" i="1" dirty="0" smtClean="0"/>
              <a:t>WELL</a:t>
            </a:r>
            <a:br>
              <a:rPr lang="en-US" i="1" dirty="0" smtClean="0"/>
            </a:br>
            <a:endParaRPr lang="en-US" i="1" dirty="0"/>
          </a:p>
        </p:txBody>
      </p:sp>
      <p:sp>
        <p:nvSpPr>
          <p:cNvPr id="3" name="TextBox 2"/>
          <p:cNvSpPr txBox="1"/>
          <p:nvPr/>
        </p:nvSpPr>
        <p:spPr>
          <a:xfrm>
            <a:off x="223102" y="3221528"/>
            <a:ext cx="854713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b="1" dirty="0" smtClean="0">
                <a:solidFill>
                  <a:schemeClr val="accent1"/>
                </a:solidFill>
              </a:rPr>
              <a:t>DETERMINE AMOUNT OF MONEY YOU NEED TO LIVE ON DURING RETIRMENT</a:t>
            </a:r>
          </a:p>
          <a:p>
            <a:pPr marL="342900" indent="-342900">
              <a:buFont typeface="Arial"/>
              <a:buChar char="•"/>
            </a:pPr>
            <a:endParaRPr lang="en-US" sz="2400" b="1" dirty="0">
              <a:solidFill>
                <a:schemeClr val="accent1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400" b="1" dirty="0" smtClean="0">
                <a:solidFill>
                  <a:schemeClr val="accent1"/>
                </a:solidFill>
              </a:rPr>
              <a:t>HOPEFULLY YOU HAVE PAID OFF THE MORTGAGE ON YOUR HOME</a:t>
            </a:r>
          </a:p>
          <a:p>
            <a:pPr marL="342900" indent="-342900">
              <a:buFont typeface="Arial"/>
              <a:buChar char="•"/>
            </a:pPr>
            <a:endParaRPr lang="en-US" sz="2400" b="1" dirty="0">
              <a:solidFill>
                <a:schemeClr val="accent1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400" b="1" dirty="0" smtClean="0">
                <a:solidFill>
                  <a:schemeClr val="accent1"/>
                </a:solidFill>
              </a:rPr>
              <a:t>WHAT IS THE SHORTFALL BETWEEN PENSION INCOME +SOCIAL SECURITY VS. EXPENSES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480524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tx1"/>
                </a:solidFill>
              </a:rPr>
              <a:t>TOLERANCE FOR RISK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9669" y="3295693"/>
            <a:ext cx="8547131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b="1" dirty="0" smtClean="0">
                <a:solidFill>
                  <a:srgbClr val="80B606"/>
                </a:solidFill>
              </a:rPr>
              <a:t>LET US ASSUME WE DO NOT WANT TO LOOSE MORE THAN 20% AND PREDICT STOCK MARKET DECLINE OF 50%</a:t>
            </a:r>
          </a:p>
          <a:p>
            <a:endParaRPr lang="en-US" sz="2800" b="1" dirty="0">
              <a:solidFill>
                <a:srgbClr val="80B606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sz="2800" b="1" dirty="0" smtClean="0">
                <a:solidFill>
                  <a:srgbClr val="80B606"/>
                </a:solidFill>
              </a:rPr>
              <a:t>WE WOULD ONLY ALLOCATE 40% TO EQUITY AND 60% TO BONDS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335363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0000"/>
                </a:solidFill>
              </a:rPr>
              <a:t>FINANCIAL CONCERNS</a:t>
            </a:r>
            <a:endParaRPr lang="en-US" b="1" i="1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9669" y="3133903"/>
            <a:ext cx="8547131" cy="3724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/>
          </a:p>
          <a:p>
            <a:pPr marL="571500" indent="-571500">
              <a:buFont typeface="Arial"/>
              <a:buChar char="•"/>
            </a:pPr>
            <a:r>
              <a:rPr lang="en-US" sz="3200" b="1" dirty="0" smtClean="0">
                <a:solidFill>
                  <a:srgbClr val="80B606"/>
                </a:solidFill>
              </a:rPr>
              <a:t>VAST MAJORITY OF AMERICANS HAVE UNDER $1000 SAVED</a:t>
            </a:r>
          </a:p>
          <a:p>
            <a:pPr marL="571500" indent="-571500">
              <a:buFont typeface="Arial"/>
              <a:buChar char="•"/>
            </a:pPr>
            <a:endParaRPr lang="en-US" sz="3200" b="1" dirty="0" smtClean="0">
              <a:solidFill>
                <a:srgbClr val="80B606"/>
              </a:solidFill>
            </a:endParaRPr>
          </a:p>
          <a:p>
            <a:pPr marL="571500" indent="-571500">
              <a:buFont typeface="Arial"/>
              <a:buChar char="•"/>
            </a:pPr>
            <a:r>
              <a:rPr lang="en-US" sz="3200" b="1" dirty="0" smtClean="0">
                <a:solidFill>
                  <a:srgbClr val="80B606"/>
                </a:solidFill>
              </a:rPr>
              <a:t>HAVE </a:t>
            </a:r>
            <a:r>
              <a:rPr lang="en-US" sz="3200" b="1" i="1" dirty="0" smtClean="0">
                <a:solidFill>
                  <a:srgbClr val="80B606"/>
                </a:solidFill>
              </a:rPr>
              <a:t>NOTHING</a:t>
            </a:r>
            <a:r>
              <a:rPr lang="en-US" sz="3200" b="1" dirty="0" smtClean="0">
                <a:solidFill>
                  <a:srgbClr val="80B606"/>
                </a:solidFill>
              </a:rPr>
              <a:t> FOR RETIREMENT</a:t>
            </a:r>
          </a:p>
          <a:p>
            <a:endParaRPr lang="en-US" sz="3600" dirty="0"/>
          </a:p>
          <a:p>
            <a:endParaRPr lang="en-US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858702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0000"/>
                </a:solidFill>
              </a:rPr>
              <a:t>S&amp;P RATE OF RETURN</a:t>
            </a:r>
            <a:endParaRPr lang="en-US" b="1" i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80B606"/>
                </a:solidFill>
              </a:rPr>
              <a:t>2017 	          21.1%</a:t>
            </a:r>
          </a:p>
          <a:p>
            <a:r>
              <a:rPr lang="en-US" sz="2800" b="1" dirty="0" smtClean="0">
                <a:solidFill>
                  <a:srgbClr val="80B606"/>
                </a:solidFill>
              </a:rPr>
              <a:t>2013-2017	15.6%</a:t>
            </a:r>
          </a:p>
          <a:p>
            <a:r>
              <a:rPr lang="en-US" sz="2800" b="1" dirty="0" smtClean="0">
                <a:solidFill>
                  <a:srgbClr val="80B606"/>
                </a:solidFill>
              </a:rPr>
              <a:t>2008-2017	8.5%</a:t>
            </a:r>
          </a:p>
          <a:p>
            <a:r>
              <a:rPr lang="en-US" sz="2800" b="1" dirty="0" smtClean="0">
                <a:solidFill>
                  <a:srgbClr val="80B606"/>
                </a:solidFill>
              </a:rPr>
              <a:t>1998-2017	7.2%</a:t>
            </a:r>
          </a:p>
          <a:p>
            <a:r>
              <a:rPr lang="en-US" sz="2800" b="1" dirty="0" smtClean="0">
                <a:solidFill>
                  <a:srgbClr val="80B606"/>
                </a:solidFill>
              </a:rPr>
              <a:t>1968-2017	10.1%</a:t>
            </a:r>
            <a:endParaRPr lang="en-US" sz="2800" b="1" dirty="0">
              <a:solidFill>
                <a:srgbClr val="80B60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649958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9097"/>
            <a:ext cx="8229600" cy="1143000"/>
          </a:xfrm>
        </p:spPr>
        <p:txBody>
          <a:bodyPr/>
          <a:lstStyle/>
          <a:p>
            <a:r>
              <a:rPr lang="en-US" sz="5400" b="1" dirty="0">
                <a:solidFill>
                  <a:srgbClr val="000000"/>
                </a:solidFill>
              </a:rPr>
              <a:t>Total Return 7%</a:t>
            </a:r>
            <a:r>
              <a:rPr lang="en-US" sz="5400" b="1" dirty="0" smtClean="0">
                <a:solidFill>
                  <a:srgbClr val="000000"/>
                </a:solidFill>
              </a:rPr>
              <a:t/>
            </a:r>
            <a:br>
              <a:rPr lang="en-US" sz="5400" b="1" dirty="0" smtClean="0">
                <a:solidFill>
                  <a:srgbClr val="000000"/>
                </a:solidFill>
              </a:rPr>
            </a:br>
            <a:endParaRPr lang="en-US" sz="5400" b="1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flipH="1">
            <a:off x="979180" y="3135826"/>
            <a:ext cx="384137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3200" b="1" dirty="0" smtClean="0">
                <a:solidFill>
                  <a:srgbClr val="80B606"/>
                </a:solidFill>
              </a:rPr>
              <a:t>20 years   $3.88</a:t>
            </a:r>
          </a:p>
          <a:p>
            <a:endParaRPr lang="en-US" sz="3200" b="1" dirty="0">
              <a:solidFill>
                <a:srgbClr val="80B606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sz="3200" b="1" dirty="0" smtClean="0">
                <a:solidFill>
                  <a:srgbClr val="80B606"/>
                </a:solidFill>
              </a:rPr>
              <a:t>30 years   $7.64</a:t>
            </a:r>
          </a:p>
          <a:p>
            <a:pPr marL="457200" indent="-457200">
              <a:buFont typeface="Arial"/>
              <a:buChar char="•"/>
            </a:pPr>
            <a:endParaRPr lang="en-US" sz="3200" b="1" dirty="0">
              <a:solidFill>
                <a:srgbClr val="80B606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sz="3200" b="1" dirty="0" smtClean="0">
                <a:solidFill>
                  <a:srgbClr val="80B606"/>
                </a:solidFill>
              </a:rPr>
              <a:t>40 years   $15.01</a:t>
            </a:r>
            <a:endParaRPr lang="en-US" sz="3200" b="1" dirty="0">
              <a:solidFill>
                <a:srgbClr val="80B60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35546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i="1" dirty="0" smtClean="0">
                <a:solidFill>
                  <a:srgbClr val="000000"/>
                </a:solidFill>
              </a:rPr>
              <a:t>TOTAL RETURN 6%</a:t>
            </a:r>
            <a:endParaRPr lang="en-US" sz="5400" b="1" i="1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2767263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sz="4000" dirty="0">
              <a:solidFill>
                <a:srgbClr val="80B606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4000" dirty="0" smtClean="0">
                <a:solidFill>
                  <a:srgbClr val="80B606"/>
                </a:solidFill>
              </a:rPr>
              <a:t>20 YEARS  $3.21</a:t>
            </a:r>
          </a:p>
          <a:p>
            <a:pPr marL="285750" indent="-285750">
              <a:buFont typeface="Arial"/>
              <a:buChar char="•"/>
            </a:pPr>
            <a:r>
              <a:rPr lang="en-US" sz="4000" dirty="0" smtClean="0">
                <a:solidFill>
                  <a:srgbClr val="80B606"/>
                </a:solidFill>
              </a:rPr>
              <a:t>30 YEARS  $5.75</a:t>
            </a:r>
          </a:p>
          <a:p>
            <a:pPr marL="285750" indent="-285750">
              <a:buFont typeface="Arial"/>
              <a:buChar char="•"/>
            </a:pPr>
            <a:r>
              <a:rPr lang="en-US" sz="4000" dirty="0" smtClean="0">
                <a:solidFill>
                  <a:srgbClr val="80B606"/>
                </a:solidFill>
              </a:rPr>
              <a:t>40 YEARS  $10.31</a:t>
            </a:r>
            <a:endParaRPr lang="en-US" sz="4000" dirty="0">
              <a:solidFill>
                <a:srgbClr val="80B60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554608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0000"/>
                </a:solidFill>
              </a:rPr>
              <a:t>STOCKS VS. BONDS</a:t>
            </a:r>
            <a:br>
              <a:rPr lang="en-US" b="1" i="1" dirty="0" smtClean="0">
                <a:solidFill>
                  <a:srgbClr val="000000"/>
                </a:solidFill>
              </a:rPr>
            </a:br>
            <a:r>
              <a:rPr lang="en-US" b="1" i="1" dirty="0" smtClean="0">
                <a:solidFill>
                  <a:srgbClr val="000000"/>
                </a:solidFill>
              </a:rPr>
              <a:t>1926-2017</a:t>
            </a:r>
            <a:endParaRPr lang="en-US" b="1" i="1" dirty="0">
              <a:solidFill>
                <a:srgbClr val="0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85503"/>
            <a:ext cx="6972915" cy="3872497"/>
          </a:xfrm>
        </p:spPr>
        <p:txBody>
          <a:bodyPr/>
          <a:lstStyle/>
          <a:p>
            <a:r>
              <a:rPr lang="en-US" sz="3000" dirty="0" smtClean="0">
                <a:solidFill>
                  <a:srgbClr val="80B606"/>
                </a:solidFill>
              </a:rPr>
              <a:t>STOCKS ONE DOLLAR GREW TO $7347.</a:t>
            </a:r>
          </a:p>
          <a:p>
            <a:r>
              <a:rPr lang="en-US" sz="3000" dirty="0" smtClean="0">
                <a:solidFill>
                  <a:srgbClr val="80B606"/>
                </a:solidFill>
              </a:rPr>
              <a:t>US TREASURY BONDS	ONE DOLLAR GREW TO $143.</a:t>
            </a:r>
          </a:p>
          <a:p>
            <a:r>
              <a:rPr lang="en-US" sz="3000" dirty="0" smtClean="0">
                <a:solidFill>
                  <a:srgbClr val="80B606"/>
                </a:solidFill>
              </a:rPr>
              <a:t>INFLATION ADJUSTED ONE DOLLAR GREW TO $533.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180110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0000"/>
                </a:solidFill>
              </a:rPr>
              <a:t>ETF’s—Better Mousetrap</a:t>
            </a:r>
            <a:endParaRPr lang="en-US" b="1" i="1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9669" y="2767263"/>
            <a:ext cx="8547131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>
              <a:solidFill>
                <a:srgbClr val="80B606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sz="3000" b="1" dirty="0" smtClean="0">
                <a:solidFill>
                  <a:srgbClr val="80B606"/>
                </a:solidFill>
              </a:rPr>
              <a:t>Specialized Mutual Funds</a:t>
            </a:r>
          </a:p>
          <a:p>
            <a:endParaRPr lang="en-US" sz="3000" b="1" dirty="0">
              <a:solidFill>
                <a:srgbClr val="80B606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sz="3000" b="1" dirty="0" smtClean="0">
                <a:solidFill>
                  <a:srgbClr val="80B606"/>
                </a:solidFill>
              </a:rPr>
              <a:t>Buy and Sell During the Day</a:t>
            </a:r>
          </a:p>
          <a:p>
            <a:endParaRPr lang="en-US" sz="3000" b="1" dirty="0">
              <a:solidFill>
                <a:srgbClr val="80B606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sz="3000" b="1" dirty="0" smtClean="0">
                <a:solidFill>
                  <a:srgbClr val="80B606"/>
                </a:solidFill>
              </a:rPr>
              <a:t>Very Low Fees</a:t>
            </a:r>
            <a:endParaRPr lang="en-US" sz="3000" b="1" dirty="0">
              <a:solidFill>
                <a:srgbClr val="80B60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94874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151</TotalTime>
  <Words>270</Words>
  <Application>Microsoft Macintosh PowerPoint</Application>
  <PresentationFormat>On-screen Show (4:3)</PresentationFormat>
  <Paragraphs>75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Genesis</vt:lpstr>
      <vt:lpstr>INVESTING FOR RETIREMENT</vt:lpstr>
      <vt:lpstr>FIRST PRIORITY DIFFERENCE BETWEEN RETIRING AND RETIRING WELL </vt:lpstr>
      <vt:lpstr>TOLERANCE FOR RISK</vt:lpstr>
      <vt:lpstr>FINANCIAL CONCERNS</vt:lpstr>
      <vt:lpstr>S&amp;P RATE OF RETURN</vt:lpstr>
      <vt:lpstr>Total Return 7% </vt:lpstr>
      <vt:lpstr>TOTAL RETURN 6%</vt:lpstr>
      <vt:lpstr>STOCKS VS. BONDS 1926-2017</vt:lpstr>
      <vt:lpstr>ETF’s—Better Mousetrap</vt:lpstr>
      <vt:lpstr>SPY—STANDARD AND POOR 500</vt:lpstr>
      <vt:lpstr>VGT-VANGAURD INFORMATION TECHNOLOGY</vt:lpstr>
      <vt:lpstr>IBB: ISHARES NASDAQ BIOTECHNOLOGY</vt:lpstr>
      <vt:lpstr>SDY-S&amp;P DIVIDEND</vt:lpstr>
      <vt:lpstr>TYPES OF ETF’S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Ernest Werlin</dc:creator>
  <cp:lastModifiedBy>Ernest Werlin</cp:lastModifiedBy>
  <cp:revision>25</cp:revision>
  <dcterms:created xsi:type="dcterms:W3CDTF">2018-06-16T13:42:43Z</dcterms:created>
  <dcterms:modified xsi:type="dcterms:W3CDTF">2020-10-08T00:23:22Z</dcterms:modified>
</cp:coreProperties>
</file>