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2" r:id="rId3"/>
    <p:sldId id="361" r:id="rId4"/>
    <p:sldId id="351" r:id="rId5"/>
    <p:sldId id="360" r:id="rId6"/>
    <p:sldId id="289" r:id="rId7"/>
    <p:sldId id="362" r:id="rId8"/>
    <p:sldId id="350" r:id="rId9"/>
    <p:sldId id="364" r:id="rId10"/>
    <p:sldId id="316" r:id="rId11"/>
    <p:sldId id="365" r:id="rId12"/>
    <p:sldId id="314" r:id="rId13"/>
    <p:sldId id="363" r:id="rId14"/>
    <p:sldId id="290" r:id="rId15"/>
    <p:sldId id="366" r:id="rId16"/>
    <p:sldId id="295" r:id="rId17"/>
    <p:sldId id="369" r:id="rId18"/>
    <p:sldId id="331" r:id="rId19"/>
    <p:sldId id="367" r:id="rId20"/>
    <p:sldId id="287" r:id="rId21"/>
    <p:sldId id="376" r:id="rId22"/>
    <p:sldId id="318" r:id="rId23"/>
    <p:sldId id="368" r:id="rId24"/>
    <p:sldId id="352" r:id="rId25"/>
    <p:sldId id="329" r:id="rId26"/>
    <p:sldId id="377" r:id="rId27"/>
    <p:sldId id="269" r:id="rId28"/>
    <p:sldId id="370" r:id="rId29"/>
    <p:sldId id="301" r:id="rId30"/>
    <p:sldId id="371" r:id="rId31"/>
    <p:sldId id="319" r:id="rId32"/>
    <p:sldId id="372" r:id="rId33"/>
    <p:sldId id="359" r:id="rId34"/>
    <p:sldId id="280" r:id="rId35"/>
    <p:sldId id="388" r:id="rId36"/>
    <p:sldId id="320" r:id="rId37"/>
    <p:sldId id="378" r:id="rId38"/>
    <p:sldId id="297" r:id="rId39"/>
    <p:sldId id="387" r:id="rId40"/>
    <p:sldId id="298" r:id="rId41"/>
    <p:sldId id="389" r:id="rId42"/>
    <p:sldId id="343" r:id="rId43"/>
    <p:sldId id="342" r:id="rId44"/>
    <p:sldId id="333" r:id="rId45"/>
    <p:sldId id="373" r:id="rId46"/>
    <p:sldId id="321" r:id="rId47"/>
    <p:sldId id="391" r:id="rId48"/>
    <p:sldId id="294" r:id="rId49"/>
    <p:sldId id="392" r:id="rId50"/>
    <p:sldId id="264" r:id="rId51"/>
    <p:sldId id="374" r:id="rId52"/>
    <p:sldId id="284" r:id="rId53"/>
    <p:sldId id="353" r:id="rId54"/>
    <p:sldId id="379" r:id="rId55"/>
    <p:sldId id="340" r:id="rId56"/>
    <p:sldId id="263" r:id="rId57"/>
    <p:sldId id="380" r:id="rId58"/>
    <p:sldId id="341" r:id="rId59"/>
    <p:sldId id="375" r:id="rId60"/>
    <p:sldId id="355" r:id="rId61"/>
    <p:sldId id="381" r:id="rId62"/>
    <p:sldId id="356" r:id="rId63"/>
    <p:sldId id="279" r:id="rId64"/>
    <p:sldId id="395" r:id="rId65"/>
    <p:sldId id="272" r:id="rId66"/>
    <p:sldId id="357" r:id="rId67"/>
    <p:sldId id="394" r:id="rId68"/>
    <p:sldId id="335" r:id="rId69"/>
    <p:sldId id="393" r:id="rId70"/>
    <p:sldId id="334" r:id="rId71"/>
    <p:sldId id="382" r:id="rId72"/>
    <p:sldId id="358" r:id="rId73"/>
    <p:sldId id="309" r:id="rId74"/>
    <p:sldId id="383" r:id="rId75"/>
    <p:sldId id="260" r:id="rId76"/>
    <p:sldId id="385" r:id="rId77"/>
    <p:sldId id="261" r:id="rId78"/>
    <p:sldId id="386" r:id="rId79"/>
    <p:sldId id="262" r:id="rId80"/>
    <p:sldId id="268" r:id="rId81"/>
    <p:sldId id="345" r:id="rId82"/>
    <p:sldId id="283" r:id="rId83"/>
    <p:sldId id="384" r:id="rId84"/>
    <p:sldId id="286" r:id="rId85"/>
    <p:sldId id="396" r:id="rId86"/>
    <p:sldId id="322" r:id="rId87"/>
    <p:sldId id="303" r:id="rId88"/>
    <p:sldId id="397" r:id="rId89"/>
    <p:sldId id="278" r:id="rId90"/>
    <p:sldId id="291" r:id="rId91"/>
    <p:sldId id="398" r:id="rId92"/>
    <p:sldId id="330" r:id="rId93"/>
    <p:sldId id="270" r:id="rId94"/>
    <p:sldId id="399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 autoAdjust="0"/>
  </p:normalViewPr>
  <p:slideViewPr>
    <p:cSldViewPr snapToGrid="0" snapToObjects="1">
      <p:cViewPr>
        <p:scale>
          <a:sx n="116" d="100"/>
          <a:sy n="116" d="100"/>
        </p:scale>
        <p:origin x="-2048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0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5230-D49F-3B46-845C-6B2F09CD2EC3}" type="datetimeFigureOut">
              <a:rPr lang="en-US" smtClean="0"/>
              <a:t>8/9/20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AA667-6DC2-1D4E-B14E-4CB1EFC6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gif"/><Relationship Id="rId3" Type="http://schemas.openxmlformats.org/officeDocument/2006/relationships/slide" Target="slide9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7445"/>
            <a:ext cx="8994422" cy="5297468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U.S. ECONOMIC AND DEMOGRAPHIC HISTORY 1900-PRESENT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33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5" r="-9205"/>
          <a:stretch>
            <a:fillRect/>
          </a:stretch>
        </p:blipFill>
        <p:spPr>
          <a:xfrm>
            <a:off x="457200" y="464256"/>
            <a:ext cx="8229600" cy="4888329"/>
          </a:xfrm>
        </p:spPr>
      </p:pic>
      <p:sp>
        <p:nvSpPr>
          <p:cNvPr id="2" name="TextBox 1"/>
          <p:cNvSpPr txBox="1"/>
          <p:nvPr/>
        </p:nvSpPr>
        <p:spPr>
          <a:xfrm>
            <a:off x="894110" y="5352585"/>
            <a:ext cx="671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WISE WEST GREW THE MOST. SOUTH ALSO ENJOYED MAJOR GROWTH. SUNBELT</a:t>
            </a:r>
            <a:endParaRPr lang="en-US" dirty="0"/>
          </a:p>
        </p:txBody>
      </p:sp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90293" y="-1"/>
            <a:ext cx="1053708" cy="87589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6410"/>
            <a:ext cx="8229600" cy="55290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WEST ENJOYED THE GREATEST PERCENTAGE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OF </a:t>
            </a:r>
            <a:r>
              <a:rPr lang="en-US" b="1" dirty="0">
                <a:solidFill>
                  <a:srgbClr val="FF0000"/>
                </a:solidFill>
              </a:rPr>
              <a:t>GROWTH FOR EVERY DECADE SINCE </a:t>
            </a:r>
            <a:r>
              <a:rPr lang="en-US" b="1" dirty="0" smtClean="0">
                <a:solidFill>
                  <a:srgbClr val="FF0000"/>
                </a:solidFill>
              </a:rPr>
              <a:t>1900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SOUTH HAS GROWN </a:t>
            </a:r>
            <a:r>
              <a:rPr lang="en-US" b="1" dirty="0" smtClean="0">
                <a:solidFill>
                  <a:srgbClr val="FF0000"/>
                </a:solidFill>
              </a:rPr>
              <a:t>SIGNIFICANTLY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SUNBELT </a:t>
            </a:r>
            <a:r>
              <a:rPr lang="en-US" b="1" dirty="0">
                <a:solidFill>
                  <a:srgbClr val="FF0000"/>
                </a:solidFill>
              </a:rPr>
              <a:t>BECOMING U.S. MAJOR POPULATION CENTER PRIMARILY BECAUSE OF AIR CONDITIONING </a:t>
            </a: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eenRedPopChartS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48" r="-58848"/>
          <a:stretch>
            <a:fillRect/>
          </a:stretch>
        </p:blipFill>
        <p:spPr>
          <a:xfrm>
            <a:off x="-2568567" y="104250"/>
            <a:ext cx="12914067" cy="6662055"/>
          </a:xfrm>
        </p:spPr>
      </p:pic>
      <p:sp>
        <p:nvSpPr>
          <p:cNvPr id="5" name="Action Button: Custom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90292" y="0"/>
            <a:ext cx="1053708" cy="87589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1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358"/>
            <a:ext cx="8229600" cy="483933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GROWTH FROM NATIVE AMERICANS EXPECTED TO LEVEL OFF THEN DECLINE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MORE THAN 100% OF GROWTH BECAUSE OF IMMIGRATION AND THEIR FERTILITY RATES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593881" y="-1"/>
            <a:ext cx="550119" cy="51459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iu_figure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1" r="-17561"/>
          <a:stretch>
            <a:fillRect/>
          </a:stretch>
        </p:blipFill>
        <p:spPr>
          <a:xfrm>
            <a:off x="-876249" y="285494"/>
            <a:ext cx="10859577" cy="6572506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1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46"/>
            <a:ext cx="8229600" cy="49816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URBAN PERCENTAGE GREW FROM 40% IN 1900 TO 75% IN 1990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PROHIBTION PASSED BEFORE 1920 CENSUS WHEN RURAL PROTESTANTS DOMINATED AMERICA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IN ABSOLUTE TERMS RURAL </a:t>
            </a:r>
            <a:r>
              <a:rPr lang="en-US" b="1" dirty="0" smtClean="0">
                <a:solidFill>
                  <a:srgbClr val="FF0000"/>
                </a:solidFill>
              </a:rPr>
              <a:t>POPULATION </a:t>
            </a:r>
            <a:r>
              <a:rPr lang="en-US" b="1" dirty="0">
                <a:solidFill>
                  <a:srgbClr val="FF0000"/>
                </a:solidFill>
              </a:rPr>
              <a:t>HAS REMAINED CONSTANT FROM 1900-PRESENT</a:t>
            </a: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URBAN PO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53" r="-61353"/>
          <a:stretch>
            <a:fillRect/>
          </a:stretch>
        </p:blipFill>
        <p:spPr>
          <a:xfrm>
            <a:off x="-3240904" y="0"/>
            <a:ext cx="15608127" cy="6858000"/>
          </a:xfrm>
        </p:spPr>
      </p:pic>
      <p:sp>
        <p:nvSpPr>
          <p:cNvPr id="4" name="Action Button: Custom 3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716"/>
            <a:ext cx="8229600" cy="431379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SUBURBS GREW FROM ALMOST NONEXISTENT TO 52% IN 2000. AUTOMOBILE WAS THE PRIMARY FACTOR.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ARM O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76" r="-36576"/>
          <a:stretch>
            <a:fillRect/>
          </a:stretch>
        </p:blipFill>
        <p:spPr>
          <a:xfrm>
            <a:off x="-3105404" y="0"/>
            <a:ext cx="15310556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640"/>
            <a:ext cx="8229600" cy="408387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DROPPED FROM 5.7 MILLION TO 1.9 MILLION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ARGUMENT AGAINST ESTATE TAX BECAUSE OF INDEPENDENT  FARMERS BECOMING </a:t>
            </a:r>
            <a:r>
              <a:rPr lang="en-US" b="1" dirty="0" smtClean="0">
                <a:solidFill>
                  <a:srgbClr val="FF0000"/>
                </a:solidFill>
              </a:rPr>
              <a:t>LESS SIGNIFICANT</a:t>
            </a:r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_us_population_1900_2010-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2" r="-12342"/>
          <a:stretch>
            <a:fillRect/>
          </a:stretch>
        </p:blipFill>
        <p:spPr>
          <a:xfrm>
            <a:off x="-590729" y="0"/>
            <a:ext cx="10259001" cy="6035313"/>
          </a:xfrm>
        </p:spPr>
      </p:pic>
      <p:sp>
        <p:nvSpPr>
          <p:cNvPr id="2" name="TextBox 1"/>
          <p:cNvSpPr txBox="1"/>
          <p:nvPr/>
        </p:nvSpPr>
        <p:spPr>
          <a:xfrm>
            <a:off x="1078777" y="6024413"/>
            <a:ext cx="719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FALLING DEATH RATE, MASSIVE IMMIGRATION SPURRED INCREASE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U.S. PERCENT OF WORLD POPULATION FLAT AT 4.5%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50356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664038" y="0"/>
            <a:ext cx="12414601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870"/>
            <a:ext cx="8229600" cy="4773639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2000 70% WHITE; 12% HISPANIC 12% AFRICAN AMERICAN, ASIAN 2.5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lvl="0"/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2050  50% WHITE; 24% HISPANIC, 15% AFRICAN AMERICAN, 8% ASIAN; 5.3% OTHER</a:t>
            </a: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ulf Coast Foundation 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33" r="-58733"/>
          <a:stretch>
            <a:fillRect/>
          </a:stretch>
        </p:blipFill>
        <p:spPr>
          <a:xfrm>
            <a:off x="-1884447" y="0"/>
            <a:ext cx="13095533" cy="6858000"/>
          </a:xfrm>
        </p:spPr>
      </p:pic>
      <p:sp>
        <p:nvSpPr>
          <p:cNvPr id="4" name="Action Button: Custom 3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666"/>
            <a:ext cx="8229600" cy="4302844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1900 97% </a:t>
            </a:r>
            <a:r>
              <a:rPr lang="en-US" b="1" dirty="0" smtClean="0">
                <a:solidFill>
                  <a:srgbClr val="FF0000"/>
                </a:solidFill>
              </a:rPr>
              <a:t>WHITE</a:t>
            </a:r>
          </a:p>
          <a:p>
            <a:pPr lvl="0"/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1990 38% WHITE, 31% BLACK, OTHER 31%</a:t>
            </a: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ing-4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2" r="-9262"/>
          <a:stretch>
            <a:fillRect/>
          </a:stretch>
        </p:blipFill>
        <p:spPr>
          <a:xfrm>
            <a:off x="142319" y="0"/>
            <a:ext cx="8889468" cy="6858000"/>
          </a:xfrm>
        </p:spPr>
      </p:pic>
      <p:sp>
        <p:nvSpPr>
          <p:cNvPr id="2" name="TextBox 1"/>
          <p:cNvSpPr txBox="1"/>
          <p:nvPr/>
        </p:nvSpPr>
        <p:spPr>
          <a:xfrm>
            <a:off x="2944909" y="899257"/>
            <a:ext cx="364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NUMBERS ARE IN PERCENTAGES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HORTENIN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75" r="-35275"/>
          <a:stretch>
            <a:fillRect/>
          </a:stretch>
        </p:blipFill>
        <p:spPr>
          <a:xfrm>
            <a:off x="-3005667" y="0"/>
            <a:ext cx="15197667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384"/>
            <a:ext cx="8229600" cy="445612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86% </a:t>
            </a:r>
            <a:r>
              <a:rPr lang="en-US" b="1" dirty="0" smtClean="0">
                <a:solidFill>
                  <a:srgbClr val="FF0000"/>
                </a:solidFill>
              </a:rPr>
              <a:t>MEN IN WORKFORCE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dirty="0" smtClean="0">
                <a:solidFill>
                  <a:srgbClr val="FF0000"/>
                </a:solidFill>
              </a:rPr>
              <a:t>1900.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DECLINED TO 75</a:t>
            </a:r>
            <a:r>
              <a:rPr lang="en-US" b="1" dirty="0" smtClean="0">
                <a:solidFill>
                  <a:srgbClr val="FF0000"/>
                </a:solidFill>
              </a:rPr>
              <a:t>% IN 1998 </a:t>
            </a:r>
          </a:p>
          <a:p>
            <a:pPr lvl="0"/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63% MEN OVER </a:t>
            </a:r>
            <a:r>
              <a:rPr lang="en-US" b="1" dirty="0" smtClean="0">
                <a:solidFill>
                  <a:srgbClr val="FF0000"/>
                </a:solidFill>
              </a:rPr>
              <a:t>65 IN 1900 IN WORKFORCE </a:t>
            </a:r>
            <a:r>
              <a:rPr lang="en-US" b="1" dirty="0">
                <a:solidFill>
                  <a:srgbClr val="FF0000"/>
                </a:solidFill>
              </a:rPr>
              <a:t>DECLINED TO 17</a:t>
            </a:r>
            <a:r>
              <a:rPr lang="en-US" b="1" dirty="0" smtClean="0">
                <a:solidFill>
                  <a:srgbClr val="FF0000"/>
                </a:solidFill>
              </a:rPr>
              <a:t>% IN 1998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_r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81" r="-24681"/>
          <a:stretch>
            <a:fillRect/>
          </a:stretch>
        </p:blipFill>
        <p:spPr>
          <a:xfrm>
            <a:off x="-1151923" y="236271"/>
            <a:ext cx="11716133" cy="6261169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1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666"/>
            <a:ext cx="8229600" cy="4729843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NUMBER OF IMMIGRANTS SINCE 1970 HAS GROWN FROM 10 MILLION TO 40 </a:t>
            </a:r>
            <a:r>
              <a:rPr lang="en-US" b="1" dirty="0" smtClean="0">
                <a:solidFill>
                  <a:srgbClr val="FF0000"/>
                </a:solidFill>
              </a:rPr>
              <a:t>MILLION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PERCENTAGE OF IMMIGRANTS </a:t>
            </a:r>
            <a:r>
              <a:rPr lang="en-US" b="1" dirty="0" smtClean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1970 HAS GROWN FROM 5% TO 13%.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PERCENTAGE OF </a:t>
            </a:r>
            <a:r>
              <a:rPr lang="en-US" b="1" dirty="0" smtClean="0">
                <a:solidFill>
                  <a:srgbClr val="FF0000"/>
                </a:solidFill>
              </a:rPr>
              <a:t>IMMIGRANTS </a:t>
            </a:r>
            <a:r>
              <a:rPr lang="en-US" b="1" dirty="0">
                <a:solidFill>
                  <a:srgbClr val="FF0000"/>
                </a:solidFill>
              </a:rPr>
              <a:t>DROPPED SIGNIFICANTLY FROM 1920-</a:t>
            </a:r>
            <a:r>
              <a:rPr lang="en-US" b="1" dirty="0" smtClean="0">
                <a:solidFill>
                  <a:srgbClr val="FF0000"/>
                </a:solidFill>
              </a:rPr>
              <a:t>1970 BECAUSE OF DEPRESSION AND WORLD WAR II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_immigration_into_us_1820_201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2" r="-12212"/>
          <a:stretch>
            <a:fillRect/>
          </a:stretch>
        </p:blipFill>
        <p:spPr>
          <a:xfrm>
            <a:off x="-580884" y="0"/>
            <a:ext cx="10180238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b="1" u="sng" dirty="0">
                <a:solidFill>
                  <a:srgbClr val="FF0000"/>
                </a:solidFill>
              </a:rPr>
              <a:t>U.S </a:t>
            </a:r>
            <a:r>
              <a:rPr lang="en-US" sz="5200" b="1" u="sng" dirty="0" smtClean="0">
                <a:solidFill>
                  <a:srgbClr val="FF0000"/>
                </a:solidFill>
              </a:rPr>
              <a:t>POPULATION</a:t>
            </a:r>
          </a:p>
          <a:p>
            <a:pPr marL="0" indent="0" algn="ctr">
              <a:buNone/>
            </a:pPr>
            <a:endParaRPr lang="en-US" sz="40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U.S</a:t>
            </a:r>
            <a:r>
              <a:rPr lang="en-US" sz="4000" b="1" dirty="0">
                <a:solidFill>
                  <a:srgbClr val="FF0000"/>
                </a:solidFill>
              </a:rPr>
              <a:t>. POPULATION GREW 4 FOLD SINCE 1900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ANNUAL </a:t>
            </a:r>
            <a:r>
              <a:rPr lang="en-US" sz="4000" b="1" dirty="0">
                <a:solidFill>
                  <a:srgbClr val="FF0000"/>
                </a:solidFill>
              </a:rPr>
              <a:t>RATE OF NATIVE POPULATION GROWTH SLOWED AFTER 1960</a:t>
            </a: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686800" y="0"/>
            <a:ext cx="457199" cy="43794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9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5153"/>
            <a:ext cx="8229600" cy="4620357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b="1" dirty="0">
                <a:solidFill>
                  <a:srgbClr val="FF0000"/>
                </a:solidFill>
              </a:rPr>
              <a:t>UNTIL 1890: MOSTLY GERMANY, IRISH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1890-1920: EASTERN EUROPEANS, JEWS, AND ITALIANS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AFTER 1960 PRIMARILY </a:t>
            </a:r>
            <a:r>
              <a:rPr lang="en-US" b="1" dirty="0" smtClean="0">
                <a:solidFill>
                  <a:srgbClr val="FF0000"/>
                </a:solidFill>
              </a:rPr>
              <a:t>HISPANICS</a:t>
            </a:r>
            <a:r>
              <a:rPr lang="en-US" b="1" dirty="0">
                <a:solidFill>
                  <a:srgbClr val="FF0000"/>
                </a:solidFill>
              </a:rPr>
              <a:t>, THEN ASIANS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MIGRATION ORIGIN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80" r="-46480"/>
          <a:stretch>
            <a:fillRect/>
          </a:stretch>
        </p:blipFill>
        <p:spPr>
          <a:xfrm>
            <a:off x="-1679615" y="0"/>
            <a:ext cx="12918013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5152"/>
            <a:ext cx="8229600" cy="4620357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1900-1930 ALMOST EXCLUSIVELY EUROPEANS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1930-1965: DIVIDED BETWEEN </a:t>
            </a:r>
            <a:r>
              <a:rPr lang="en-US" b="1" dirty="0" smtClean="0">
                <a:solidFill>
                  <a:srgbClr val="FF0000"/>
                </a:solidFill>
              </a:rPr>
              <a:t>EUROPEANS </a:t>
            </a:r>
            <a:r>
              <a:rPr lang="en-US" b="1" dirty="0">
                <a:solidFill>
                  <a:srgbClr val="FF0000"/>
                </a:solidFill>
              </a:rPr>
              <a:t>AND HISPANICS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1965-1998: MOSTLY HISPANICS FOLLOWED BY ASIANS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Census-2000-Data-Top-US-Ances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31" r="-21431"/>
          <a:stretch>
            <a:fillRect/>
          </a:stretch>
        </p:blipFill>
        <p:spPr>
          <a:xfrm>
            <a:off x="211138" y="0"/>
            <a:ext cx="86868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-2181169" y="39484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460-fig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24607" y="-1"/>
            <a:ext cx="1119394" cy="87589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8512"/>
            <a:ext cx="8229600" cy="469699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DEEP SOUTH: MORE THAN 20%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BORDER STATES, MIDWEST AND NORTHEAST 6-20%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LESS THAN 2 % MOUNTAIN STATES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CAT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13" r="-36313"/>
          <a:stretch>
            <a:fillRect/>
          </a:stretch>
        </p:blipFill>
        <p:spPr>
          <a:xfrm>
            <a:off x="-1905000" y="0"/>
            <a:ext cx="13518444" cy="654685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90293" y="-1"/>
            <a:ext cx="1053708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3972"/>
            <a:ext cx="8229600" cy="3941537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HIGH SCHOOL GRADUATES ROSE FROM 13% TO 83% POPULATION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COLLEGE GRADUATES ROSE FROM 3% TO 24%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n-media.nationaljournal.com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b="1196"/>
          <a:stretch>
            <a:fillRect/>
          </a:stretch>
        </p:blipFill>
        <p:spPr>
          <a:xfrm>
            <a:off x="457200" y="433164"/>
            <a:ext cx="8229600" cy="600521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68"/>
            <a:ext cx="8229600" cy="4751741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WHITE WOMEN INCREASED BY 45%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BLACK WOMEN INCREASED BY 79%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HISPANIC INCREASED BY 129%</a:t>
            </a:r>
            <a:endParaRPr lang="en-US" sz="3600" dirty="0">
              <a:solidFill>
                <a:srgbClr val="FF0000"/>
              </a:solidFill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</a:rPr>
              <a:t>ASIAN-PACIFIC ISLANDER 95%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_Pop_1900-21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5" b="-2005"/>
          <a:stretch>
            <a:fillRect/>
          </a:stretch>
        </p:blipFill>
        <p:spPr>
          <a:xfrm>
            <a:off x="127990" y="-120436"/>
            <a:ext cx="8558809" cy="6691967"/>
          </a:xfrm>
        </p:spPr>
      </p:pic>
      <p:sp>
        <p:nvSpPr>
          <p:cNvPr id="6" name="Action Button: Custom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101584" y="1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n-media.nationaljournal.co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" r="-1225"/>
          <a:stretch>
            <a:fillRect/>
          </a:stretch>
        </p:blipFill>
        <p:spPr>
          <a:xfrm>
            <a:off x="463772" y="315027"/>
            <a:ext cx="8229600" cy="6182413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486"/>
            <a:ext cx="8229600" cy="5332023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24% WHITES BACHELOR DEGREE; 14% ADVANCED DEGREE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BLACK 14% BACHELOR DEGREE; 7.6% ADVANCED DEGREE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ASIAN-PACIFIC </a:t>
            </a:r>
            <a:r>
              <a:rPr lang="en-US" b="1" dirty="0" smtClean="0">
                <a:solidFill>
                  <a:srgbClr val="FF0000"/>
                </a:solidFill>
              </a:rPr>
              <a:t>31% </a:t>
            </a:r>
            <a:r>
              <a:rPr lang="en-US" b="1" dirty="0">
                <a:solidFill>
                  <a:srgbClr val="FF0000"/>
                </a:solidFill>
              </a:rPr>
              <a:t>BACHELOR DEGREE, 23% ADVANCED DEGREE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HISPANIC 10.8% BACHELOR DEGREE; 4.4% ADVANCED DEGREE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cational-attainment-20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7" r="-2031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201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u-Attainment-in-Young-Prof.-W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45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597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62" r="-37462"/>
          <a:stretch>
            <a:fillRect/>
          </a:stretch>
        </p:blipFill>
        <p:spPr>
          <a:xfrm>
            <a:off x="-3019778" y="0"/>
            <a:ext cx="15155333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818"/>
            <a:ext cx="8229600" cy="390869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PHYSICIANS </a:t>
            </a:r>
            <a:r>
              <a:rPr lang="en-US" b="1" dirty="0" smtClean="0">
                <a:solidFill>
                  <a:srgbClr val="FF0000"/>
                </a:solidFill>
              </a:rPr>
              <a:t>  1.7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2.7 PER THOUSAND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LAWYERS </a:t>
            </a:r>
            <a:r>
              <a:rPr lang="en-US" b="1" dirty="0" smtClean="0">
                <a:solidFill>
                  <a:srgbClr val="FF0000"/>
                </a:solidFill>
              </a:rPr>
              <a:t>  1.4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3.5 PER THOUSAND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	ENGINEERS </a:t>
            </a:r>
            <a:r>
              <a:rPr lang="en-US" b="1" dirty="0" smtClean="0">
                <a:solidFill>
                  <a:srgbClr val="FF0000"/>
                </a:solidFill>
              </a:rPr>
              <a:t>  .</a:t>
            </a:r>
            <a:r>
              <a:rPr lang="en-US" b="1" dirty="0">
                <a:solidFill>
                  <a:srgbClr val="FF0000"/>
                </a:solidFill>
              </a:rPr>
              <a:t>5-</a:t>
            </a:r>
            <a:r>
              <a:rPr lang="en-US" b="1" dirty="0" smtClean="0">
                <a:solidFill>
                  <a:srgbClr val="FF0000"/>
                </a:solidFill>
              </a:rPr>
              <a:t>7.6 PER THOUSAND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dp_1929_20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45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640"/>
            <a:ext cx="8229600" cy="45108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PRETTY </a:t>
            </a:r>
            <a:r>
              <a:rPr lang="en-US" b="1" dirty="0">
                <a:solidFill>
                  <a:srgbClr val="FF0000"/>
                </a:solidFill>
              </a:rPr>
              <a:t>FLAT UNTIL </a:t>
            </a:r>
            <a:r>
              <a:rPr lang="en-US" b="1" dirty="0" smtClean="0">
                <a:solidFill>
                  <a:srgbClr val="FF0000"/>
                </a:solidFill>
              </a:rPr>
              <a:t>1960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HAS RISEN </a:t>
            </a:r>
            <a:r>
              <a:rPr lang="en-US" b="1" dirty="0">
                <a:solidFill>
                  <a:srgbClr val="FF0000"/>
                </a:solidFill>
              </a:rPr>
              <a:t>DRAMATICALLY </a:t>
            </a:r>
            <a:r>
              <a:rPr lang="en-US" b="1" dirty="0" smtClean="0">
                <a:solidFill>
                  <a:srgbClr val="FF0000"/>
                </a:solidFill>
              </a:rPr>
              <a:t>1960 TO PRESENT—</a:t>
            </a:r>
            <a:r>
              <a:rPr lang="en-US" b="1" dirty="0" smtClean="0"/>
              <a:t>CAUSE</a:t>
            </a:r>
            <a:r>
              <a:rPr lang="en-US" b="1" dirty="0" smtClean="0">
                <a:solidFill>
                  <a:srgbClr val="FF0000"/>
                </a:solidFill>
              </a:rPr>
              <a:t>: COMBINATION </a:t>
            </a:r>
            <a:r>
              <a:rPr lang="en-US" b="1" dirty="0">
                <a:solidFill>
                  <a:srgbClr val="FF0000"/>
                </a:solidFill>
              </a:rPr>
              <a:t>OF REAL GROWTH + INFLATION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-us-gdp-per-capita-1951-2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49" r="-15949"/>
          <a:stretch>
            <a:fillRect/>
          </a:stretch>
        </p:blipFill>
        <p:spPr>
          <a:xfrm>
            <a:off x="0" y="147670"/>
            <a:ext cx="9144000" cy="662542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13659" y="-1"/>
            <a:ext cx="1130342" cy="82115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5640"/>
            <a:ext cx="8229600" cy="32298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GNP PER CAPITA HAS GROWN </a:t>
            </a:r>
            <a:r>
              <a:rPr lang="en-US" b="1" dirty="0">
                <a:solidFill>
                  <a:srgbClr val="FF0000"/>
                </a:solidFill>
              </a:rPr>
              <a:t>9 FOLD SINCE 1950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FALLING </a:t>
            </a:r>
            <a:r>
              <a:rPr lang="en-US" b="1" dirty="0">
                <a:solidFill>
                  <a:srgbClr val="FF0000"/>
                </a:solidFill>
              </a:rPr>
              <a:t>DEATH RATE, MASSIVE IMMIGRATION SPURRED POPULATION INCREASE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U.S PERCENT </a:t>
            </a:r>
            <a:r>
              <a:rPr lang="en-US" b="1" dirty="0" smtClean="0">
                <a:solidFill>
                  <a:srgbClr val="FF0000"/>
                </a:solidFill>
              </a:rPr>
              <a:t>OF WORLD </a:t>
            </a:r>
            <a:r>
              <a:rPr lang="en-US" b="1" dirty="0">
                <a:solidFill>
                  <a:srgbClr val="FF0000"/>
                </a:solidFill>
              </a:rPr>
              <a:t>POPULATION FLAT AT 4.5% SINCE 1900</a:t>
            </a:r>
          </a:p>
          <a:p>
            <a:endParaRPr lang="en-US" dirty="0"/>
          </a:p>
        </p:txBody>
      </p:sp>
      <p:sp>
        <p:nvSpPr>
          <p:cNvPr id="2" name="Action Button: Custom 1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g-run-us-gdp-per-capita-growth-1870-2011-leve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4" r="-12504"/>
          <a:stretch>
            <a:fillRect/>
          </a:stretch>
        </p:blipFill>
        <p:spPr>
          <a:xfrm>
            <a:off x="-777795" y="383940"/>
            <a:ext cx="10967877" cy="638915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90293" y="-1"/>
            <a:ext cx="1053708" cy="88684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9230"/>
            <a:ext cx="8229600" cy="399628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INCREASED ALMOST 9 FOLD SINCE 1900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AVERAGE PERSON BY OUR DEFINITION LIVED IN POVERTY IN 1900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557873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90" r="-16990"/>
          <a:stretch>
            <a:fillRect/>
          </a:stretch>
        </p:blipFill>
        <p:spPr>
          <a:xfrm>
            <a:off x="0" y="246116"/>
            <a:ext cx="9144000" cy="6611884"/>
          </a:xfrm>
        </p:spPr>
      </p:pic>
    </p:spTree>
    <p:extLst>
      <p:ext uri="{BB962C8B-B14F-4D97-AF65-F5344CB8AC3E}">
        <p14:creationId xmlns:p14="http://schemas.microsoft.com/office/powerpoint/2010/main" val="154057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50px-US_real_median_household_income_1967_-_20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7" r="-5357"/>
          <a:stretch>
            <a:fillRect/>
          </a:stretch>
        </p:blipFill>
        <p:spPr>
          <a:xfrm>
            <a:off x="0" y="274640"/>
            <a:ext cx="9144000" cy="6409850"/>
          </a:xfrm>
        </p:spPr>
      </p:pic>
      <p:sp>
        <p:nvSpPr>
          <p:cNvPr id="5" name="Action Button: Custom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358"/>
            <a:ext cx="8229600" cy="4664152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ASIANS HIGHEST $65,000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WHITE, NON HISPANIC $55,000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ALL RACES $50,000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HISPANIC $38,000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BLACK $32,000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-27-08tax2-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42" r="-27642"/>
          <a:stretch>
            <a:fillRect/>
          </a:stretch>
        </p:blipFill>
        <p:spPr>
          <a:xfrm>
            <a:off x="-1772188" y="315027"/>
            <a:ext cx="12680992" cy="6211947"/>
          </a:xfrm>
        </p:spPr>
      </p:pic>
    </p:spTree>
    <p:extLst>
      <p:ext uri="{BB962C8B-B14F-4D97-AF65-F5344CB8AC3E}">
        <p14:creationId xmlns:p14="http://schemas.microsoft.com/office/powerpoint/2010/main" val="30148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come per cap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73" r="-15473"/>
          <a:stretch>
            <a:fillRect/>
          </a:stretch>
        </p:blipFill>
        <p:spPr>
          <a:xfrm>
            <a:off x="-983189" y="136546"/>
            <a:ext cx="11470539" cy="653801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46501" y="-1"/>
            <a:ext cx="1097499" cy="108392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8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025"/>
            <a:ext cx="8229600" cy="3952485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REAL INCOME GREW ABOUT 17%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NOMINAL INCOME GREW ABOUT 48%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-25-10inc-f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5" r="-9505"/>
          <a:stretch>
            <a:fillRect/>
          </a:stretch>
        </p:blipFill>
        <p:spPr>
          <a:xfrm>
            <a:off x="-354438" y="364251"/>
            <a:ext cx="9697809" cy="6391968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166924" y="0"/>
            <a:ext cx="977076" cy="107297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5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256"/>
            <a:ext cx="8229600" cy="4215254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TOP 1% GREW 281%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HIGHEST FIFTH GREW 95%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MIDDLE FIFTH GREW 25%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BOTTOM 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GREW 16%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kz4XFcZj78rcqyTV17gz05o1_1280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181459" y="150201"/>
            <a:ext cx="11292779" cy="656136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41D8435AFD4C8D66DD041E76796DAC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82" r="-33182"/>
          <a:stretch>
            <a:fillRect/>
          </a:stretch>
        </p:blipFill>
        <p:spPr>
          <a:xfrm>
            <a:off x="0" y="196892"/>
            <a:ext cx="9144000" cy="6507286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7904183" y="-1"/>
            <a:ext cx="1239818" cy="101823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742"/>
            <a:ext cx="8229600" cy="4105767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TOP 20% GET 46.2</a:t>
            </a:r>
            <a:r>
              <a:rPr lang="en-US" b="1" dirty="0" smtClean="0">
                <a:solidFill>
                  <a:srgbClr val="FF0000"/>
                </a:solidFill>
              </a:rPr>
              <a:t>% OF ALL INCOME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QUINTILE </a:t>
            </a:r>
            <a:r>
              <a:rPr lang="en-US" b="1" dirty="0">
                <a:solidFill>
                  <a:srgbClr val="FF0000"/>
                </a:solidFill>
              </a:rPr>
              <a:t>GET 22.3</a:t>
            </a:r>
            <a:r>
              <a:rPr lang="en-US" b="1" dirty="0" smtClean="0">
                <a:solidFill>
                  <a:srgbClr val="FF0000"/>
                </a:solidFill>
              </a:rPr>
              <a:t>% OF ALL INCOME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MIDDLE </a:t>
            </a:r>
            <a:r>
              <a:rPr lang="en-US" b="1" dirty="0" smtClean="0">
                <a:solidFill>
                  <a:srgbClr val="FF0000"/>
                </a:solidFill>
              </a:rPr>
              <a:t>QUINTILE </a:t>
            </a:r>
            <a:r>
              <a:rPr lang="en-US" b="1" dirty="0">
                <a:solidFill>
                  <a:srgbClr val="FF0000"/>
                </a:solidFill>
              </a:rPr>
              <a:t>GET 15.6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SECOND QUINTILE GET 10.6%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BOTTOM QUINTILE GET 5.4%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pi_map_1_percenters.jpg.CROP.promovar-medium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16686"/>
          <a:stretch>
            <a:fillRect/>
          </a:stretch>
        </p:blipFill>
        <p:spPr/>
      </p:pic>
      <p:pic>
        <p:nvPicPr>
          <p:cNvPr id="5" name="Picture 4" descr="family-income-distribution-20th-50th-80th-95th-1947-to-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3-08-13-gradpic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92" b="-15392"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090293" y="-1"/>
            <a:ext cx="1053708" cy="88684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180"/>
            <a:ext cx="8229600" cy="569333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BLACKS WITH LESS THAN HIGH SCHOOL EDUCATION:  </a:t>
            </a:r>
            <a:r>
              <a:rPr lang="en-US" b="1" dirty="0">
                <a:solidFill>
                  <a:srgbClr val="000000"/>
                </a:solidFill>
              </a:rPr>
              <a:t>20</a:t>
            </a:r>
            <a:r>
              <a:rPr lang="en-US" b="1" dirty="0" smtClean="0">
                <a:solidFill>
                  <a:srgbClr val="000000"/>
                </a:solidFill>
              </a:rPr>
              <a:t>% UNEMPLOYMENT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WHITES </a:t>
            </a:r>
            <a:r>
              <a:rPr lang="en-US" b="1" dirty="0" smtClean="0">
                <a:solidFill>
                  <a:srgbClr val="FF0000"/>
                </a:solidFill>
              </a:rPr>
              <a:t>WITH LESS THAN HIGH SCHOOL EDUCATION:</a:t>
            </a:r>
            <a:r>
              <a:rPr lang="en-US" b="1" dirty="0" smtClean="0">
                <a:solidFill>
                  <a:srgbClr val="000000"/>
                </a:solidFill>
              </a:rPr>
              <a:t> 14% UNEMPLOYMENT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BACHELOR DEGREE OR HIGHER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000000"/>
                </a:solidFill>
              </a:rPr>
              <a:t>BLACKS </a:t>
            </a:r>
            <a:r>
              <a:rPr lang="en-US" b="1" dirty="0">
                <a:solidFill>
                  <a:srgbClr val="000000"/>
                </a:solidFill>
              </a:rPr>
              <a:t>6.3</a:t>
            </a:r>
            <a:r>
              <a:rPr lang="en-US" b="1" dirty="0" smtClean="0">
                <a:solidFill>
                  <a:srgbClr val="000000"/>
                </a:solidFill>
              </a:rPr>
              <a:t>% UNEMPLOYMENT AND WHITES 4.3% UNEMPLOYMENT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4_2012.png.CROP.promovar-mediumlar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4" r="-15644"/>
          <a:stretch>
            <a:fillRect/>
          </a:stretch>
        </p:blipFill>
        <p:spPr>
          <a:xfrm>
            <a:off x="-817176" y="236271"/>
            <a:ext cx="10642976" cy="6330081"/>
          </a:xfrm>
        </p:spPr>
      </p:pic>
    </p:spTree>
    <p:extLst>
      <p:ext uri="{BB962C8B-B14F-4D97-AF65-F5344CB8AC3E}">
        <p14:creationId xmlns:p14="http://schemas.microsoft.com/office/powerpoint/2010/main" val="180028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2014-wealth-web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72" r="-17972"/>
          <a:stretch>
            <a:fillRect/>
          </a:stretch>
        </p:blipFill>
        <p:spPr>
          <a:xfrm>
            <a:off x="-88609" y="0"/>
            <a:ext cx="9333525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4922"/>
            <a:ext cx="8229600" cy="39305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ROSE FROM 20% IN 1917 TO 37% IN 1989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FELL TO 25% IN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N-GD953_assetm_G_201412241453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5" r="-10665"/>
          <a:stretch>
            <a:fillRect/>
          </a:stretch>
        </p:blipFill>
        <p:spPr>
          <a:xfrm>
            <a:off x="0" y="275649"/>
            <a:ext cx="9144000" cy="6379305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68"/>
            <a:ext cx="8229600" cy="4751741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TOP 1% </a:t>
            </a:r>
            <a:r>
              <a:rPr lang="en-US" b="1" dirty="0">
                <a:solidFill>
                  <a:srgbClr val="FF0000"/>
                </a:solidFill>
              </a:rPr>
              <a:t>BUSINESS EQUITY AND OTHER REAL ESTATE </a:t>
            </a:r>
            <a:r>
              <a:rPr lang="en-US" b="1" dirty="0" smtClean="0">
                <a:solidFill>
                  <a:srgbClr val="FF0000"/>
                </a:solidFill>
              </a:rPr>
              <a:t>REPRESENT 47% OF WEALTH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PERSONAL RESIDENCE 9%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0000"/>
                </a:solidFill>
              </a:rPr>
              <a:t>MIDDLE 60</a:t>
            </a:r>
            <a:r>
              <a:rPr lang="en-US" sz="3600" b="1" dirty="0" smtClean="0">
                <a:solidFill>
                  <a:srgbClr val="000000"/>
                </a:solidFill>
              </a:rPr>
              <a:t>%</a:t>
            </a:r>
            <a:r>
              <a:rPr lang="en-US" b="1" dirty="0" smtClean="0">
                <a:solidFill>
                  <a:srgbClr val="FF0000"/>
                </a:solidFill>
              </a:rPr>
              <a:t>: PRINCIPLE RESIDENCE REPRESENT 63% OF WEALTH;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BUSINESS </a:t>
            </a:r>
            <a:r>
              <a:rPr lang="en-US" b="1" dirty="0">
                <a:solidFill>
                  <a:srgbClr val="FF0000"/>
                </a:solidFill>
              </a:rPr>
              <a:t>EQUITY AND OTHER REAL </a:t>
            </a:r>
            <a:r>
              <a:rPr lang="en-US" b="1" dirty="0" smtClean="0">
                <a:solidFill>
                  <a:srgbClr val="FF0000"/>
                </a:solidFill>
              </a:rPr>
              <a:t>ESTATE </a:t>
            </a:r>
            <a:r>
              <a:rPr lang="en-US" b="1" dirty="0">
                <a:solidFill>
                  <a:srgbClr val="FF0000"/>
                </a:solidFill>
              </a:rPr>
              <a:t>9%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794"/>
            <a:ext cx="8229600" cy="5228370"/>
          </a:xfrm>
        </p:spPr>
        <p:txBody>
          <a:bodyPr/>
          <a:lstStyle/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U.S</a:t>
            </a:r>
            <a:r>
              <a:rPr lang="en-US" sz="3600" b="1" dirty="0">
                <a:solidFill>
                  <a:srgbClr val="FF0000"/>
                </a:solidFill>
              </a:rPr>
              <a:t>. POPULATION </a:t>
            </a:r>
            <a:r>
              <a:rPr lang="en-US" sz="3600" b="1" dirty="0" smtClean="0">
                <a:solidFill>
                  <a:srgbClr val="FF0000"/>
                </a:solidFill>
              </a:rPr>
              <a:t>HAS MOVED WEST </a:t>
            </a:r>
            <a:r>
              <a:rPr lang="en-US" sz="3600" b="1" dirty="0">
                <a:solidFill>
                  <a:srgbClr val="FF0000"/>
                </a:solidFill>
              </a:rPr>
              <a:t>AND SOUTH. CALIFORNIA GREW FROM 1.5 MILLION TO 40 </a:t>
            </a:r>
            <a:r>
              <a:rPr lang="en-US" sz="3600" b="1" dirty="0" smtClean="0">
                <a:solidFill>
                  <a:srgbClr val="FF0000"/>
                </a:solidFill>
              </a:rPr>
              <a:t>MILLION SINCE 1900</a:t>
            </a:r>
          </a:p>
          <a:p>
            <a:pPr marL="457200" lvl="1" indent="0"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2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201_CapGains_shares_by_income_gro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4" b="-4394"/>
          <a:stretch>
            <a:fillRect/>
          </a:stretch>
        </p:blipFill>
        <p:spPr>
          <a:xfrm>
            <a:off x="457200" y="295338"/>
            <a:ext cx="8229600" cy="6477752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7332"/>
            <a:ext cx="8229600" cy="401817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NEXT 4 PERCENT GET 12.5%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MIDDLE GET 1.3%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stribution-of-us-wealth-20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b="16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936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pi_map_1_percenters.jpg.CROP.promovar-medium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44" r="-2504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7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844"/>
            <a:ext cx="8229600" cy="41276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YORK $560,000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FLORIDA $378,000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NEW MEXICO $241,000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bt16t.pre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6" r="-16056"/>
          <a:stretch>
            <a:fillRect/>
          </a:stretch>
        </p:blipFill>
        <p:spPr>
          <a:xfrm>
            <a:off x="-708875" y="218473"/>
            <a:ext cx="10849731" cy="6406947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742"/>
            <a:ext cx="8229600" cy="41057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TRIPLED SINCE THE YEAR 2000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$5.4 TRILLION SINCE JANUARY 2009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storical US Deb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36" r="-13936"/>
          <a:stretch>
            <a:fillRect/>
          </a:stretch>
        </p:blipFill>
        <p:spPr>
          <a:xfrm>
            <a:off x="-696426" y="382328"/>
            <a:ext cx="10692182" cy="6124958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870"/>
            <a:ext cx="8229600" cy="43466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OVER 100% DURING WORLD WAR II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AFTER WORLD WAR II DECLINED RAPIDLY.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ALMOST 100% TODAY.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DEBT LEVEL FROM RECENT PRESIDENTS</a:t>
            </a:r>
            <a:endParaRPr lang="en-US" dirty="0"/>
          </a:p>
        </p:txBody>
      </p:sp>
      <p:pic>
        <p:nvPicPr>
          <p:cNvPr id="4" name="Content Placeholder 3" descr="imrs.ph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8" r="-19228"/>
          <a:stretch>
            <a:fillRect/>
          </a:stretch>
        </p:blipFill>
        <p:spPr>
          <a:xfrm>
            <a:off x="-167373" y="1600200"/>
            <a:ext cx="9520590" cy="5123667"/>
          </a:xfrm>
        </p:spPr>
      </p:pic>
    </p:spTree>
    <p:extLst>
      <p:ext uri="{BB962C8B-B14F-4D97-AF65-F5344CB8AC3E}">
        <p14:creationId xmlns:p14="http://schemas.microsoft.com/office/powerpoint/2010/main" val="250334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00px-Sun_bel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01" b="-5901"/>
          <a:stretch>
            <a:fillRect/>
          </a:stretch>
        </p:blipFill>
        <p:spPr>
          <a:xfrm>
            <a:off x="0" y="1049236"/>
            <a:ext cx="9144000" cy="5646546"/>
          </a:xfrm>
        </p:spPr>
      </p:pic>
      <p:sp>
        <p:nvSpPr>
          <p:cNvPr id="7" name="TextBox 6"/>
          <p:cNvSpPr txBox="1"/>
          <p:nvPr/>
        </p:nvSpPr>
        <p:spPr>
          <a:xfrm>
            <a:off x="0" y="66267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SUNBELT/SNOWBELT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-National-Debt-per-Household-2008-August-15-and-2012-August-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05" r="-15805"/>
          <a:stretch>
            <a:fillRect/>
          </a:stretch>
        </p:blipFill>
        <p:spPr>
          <a:xfrm>
            <a:off x="-964859" y="206738"/>
            <a:ext cx="10928495" cy="6330082"/>
          </a:xfrm>
        </p:spPr>
      </p:pic>
    </p:spTree>
    <p:extLst>
      <p:ext uri="{BB962C8B-B14F-4D97-AF65-F5344CB8AC3E}">
        <p14:creationId xmlns:p14="http://schemas.microsoft.com/office/powerpoint/2010/main" val="391442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itical-Calculations-average-annual-real-change-national-debt-per-US-president-1969-20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49" r="-15849"/>
          <a:stretch>
            <a:fillRect/>
          </a:stretch>
        </p:blipFill>
        <p:spPr>
          <a:xfrm>
            <a:off x="-905785" y="167358"/>
            <a:ext cx="11076177" cy="6690642"/>
          </a:xfrm>
        </p:spPr>
      </p:pic>
    </p:spTree>
    <p:extLst>
      <p:ext uri="{BB962C8B-B14F-4D97-AF65-F5344CB8AC3E}">
        <p14:creationId xmlns:p14="http://schemas.microsoft.com/office/powerpoint/2010/main" val="161869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514LaborForceComment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" r="-1177"/>
          <a:stretch>
            <a:fillRect/>
          </a:stretch>
        </p:blipFill>
        <p:spPr>
          <a:xfrm>
            <a:off x="211362" y="606778"/>
            <a:ext cx="8932638" cy="5519385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7827549" y="-1"/>
            <a:ext cx="1316451" cy="60677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819"/>
            <a:ext cx="8229600" cy="390869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REACHED 67% AROUND 2000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DECLINE TO 63% IN 2013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40110_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9" r="-13679"/>
          <a:stretch>
            <a:fillRect/>
          </a:stretch>
        </p:blipFill>
        <p:spPr>
          <a:xfrm>
            <a:off x="-897705" y="492692"/>
            <a:ext cx="10483799" cy="6365308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8280"/>
            <a:ext cx="8229600" cy="400722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US LABOR FORCE PEOPLE 65 AND OVER LABOR FORCE PARTICIPATION HAS INCREASED FROM 13% TO 18% SINCE 2000 PRIMARILY BECAUSE SOCIAL SECURITY BENEFITS HAVE BEEN PUSHED BACK AND PEOPLE ARE LIVING LONGER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ROVA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58" r="-33158"/>
          <a:stretch>
            <a:fillRect/>
          </a:stretch>
        </p:blipFill>
        <p:spPr>
          <a:xfrm>
            <a:off x="-1693334" y="98425"/>
            <a:ext cx="12643556" cy="6759575"/>
          </a:xfrm>
        </p:spPr>
      </p:pic>
    </p:spTree>
    <p:extLst>
      <p:ext uri="{BB962C8B-B14F-4D97-AF65-F5344CB8AC3E}">
        <p14:creationId xmlns:p14="http://schemas.microsoft.com/office/powerpoint/2010/main" val="381198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hen_marriagegender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21" r="-34421"/>
          <a:stretch>
            <a:fillRect/>
          </a:stretch>
        </p:blipFill>
        <p:spPr>
          <a:xfrm>
            <a:off x="-1565433" y="118135"/>
            <a:ext cx="12808984" cy="6664799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922"/>
            <a:ext cx="8229600" cy="47845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NON-MARRIED WOMEN IN THE LABOR FORCE HAS GROWN FROM 25% IN 1900 TO CLOSE TO 90% IN 2011.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PERCENTAGE OF WOMEN IN THE LABOR FORCE HAS INCREASED FROM 8% TO NEARLY 80%.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2-sdt-women-in-workplace-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28" r="-76028"/>
          <a:stretch>
            <a:fillRect/>
          </a:stretch>
        </p:blipFill>
        <p:spPr>
          <a:xfrm>
            <a:off x="68918" y="0"/>
            <a:ext cx="8949552" cy="6645110"/>
          </a:xfrm>
        </p:spPr>
      </p:pic>
    </p:spTree>
    <p:extLst>
      <p:ext uri="{BB962C8B-B14F-4D97-AF65-F5344CB8AC3E}">
        <p14:creationId xmlns:p14="http://schemas.microsoft.com/office/powerpoint/2010/main" val="155201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434"/>
            <a:ext cx="8229600" cy="489407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1/3 </a:t>
            </a:r>
            <a:r>
              <a:rPr lang="en-US" sz="4400" b="1" dirty="0" smtClean="0">
                <a:solidFill>
                  <a:srgbClr val="FF0000"/>
                </a:solidFill>
              </a:rPr>
              <a:t>OF </a:t>
            </a:r>
            <a:r>
              <a:rPr lang="en-US" sz="4400" b="1" dirty="0">
                <a:solidFill>
                  <a:srgbClr val="FF0000"/>
                </a:solidFill>
              </a:rPr>
              <a:t>U.S. POPULATION NOW LIVES IN SUNBELT. 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EXPECTED </a:t>
            </a:r>
            <a:r>
              <a:rPr lang="en-US" sz="4400" b="1" dirty="0">
                <a:solidFill>
                  <a:srgbClr val="FF0000"/>
                </a:solidFill>
              </a:rPr>
              <a:t>TO GROW TO ½ OVER TIME </a:t>
            </a:r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u_and_Kahn_Women_Workforce_1990_2010_Correct-thumb-615x394-1108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5" r="-8245"/>
          <a:stretch>
            <a:fillRect/>
          </a:stretch>
        </p:blipFill>
        <p:spPr>
          <a:xfrm>
            <a:off x="0" y="108292"/>
            <a:ext cx="9144000" cy="6467906"/>
          </a:xfrm>
        </p:spPr>
      </p:pic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178"/>
            <a:ext cx="8229600" cy="3985332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UNITED STATES IS BEHIND MANY COUNTRIES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INCLUDING </a:t>
            </a:r>
            <a:r>
              <a:rPr lang="en-US" b="1" dirty="0">
                <a:solidFill>
                  <a:srgbClr val="FF0000"/>
                </a:solidFill>
              </a:rPr>
              <a:t>PORTUGAL, CANADA AND SPAIN.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LABOR FORC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11" r="-42811"/>
          <a:stretch>
            <a:fillRect/>
          </a:stretch>
        </p:blipFill>
        <p:spPr>
          <a:xfrm>
            <a:off x="-2610556" y="0"/>
            <a:ext cx="15282334" cy="6858000"/>
          </a:xfrm>
        </p:spPr>
      </p:pic>
    </p:spTree>
    <p:extLst>
      <p:ext uri="{BB962C8B-B14F-4D97-AF65-F5344CB8AC3E}">
        <p14:creationId xmlns:p14="http://schemas.microsoft.com/office/powerpoint/2010/main" val="125642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fam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2" r="-71372"/>
          <a:stretch>
            <a:fillRect/>
          </a:stretch>
        </p:blipFill>
        <p:spPr>
          <a:xfrm>
            <a:off x="-1880489" y="167358"/>
            <a:ext cx="12907439" cy="6339928"/>
          </a:xfrm>
        </p:spPr>
      </p:pic>
      <p:sp>
        <p:nvSpPr>
          <p:cNvPr id="5" name="Action Button: Custom 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275175" y="-1"/>
            <a:ext cx="868825" cy="68976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820"/>
            <a:ext cx="8229600" cy="433569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DIVORICE RATE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HIGH </a:t>
            </a:r>
            <a:r>
              <a:rPr lang="en-US" b="1" dirty="0">
                <a:solidFill>
                  <a:srgbClr val="FF0000"/>
                </a:solidFill>
              </a:rPr>
              <a:t>DIVORICE RATE AFTER WWII, THEN DROPPED OFF SIGNIFICANTLY.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RISEN CONSIDERABLY SINCE 1975.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  <a:hlinkHover r:id="" action="ppaction://hlinkshowjump?jump=firstslide"/>
          </p:cNvPr>
          <p:cNvSpPr/>
          <p:nvPr/>
        </p:nvSpPr>
        <p:spPr>
          <a:xfrm>
            <a:off x="8845676" y="0"/>
            <a:ext cx="298323" cy="47079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922</Words>
  <Application>Microsoft Macintosh PowerPoint</Application>
  <PresentationFormat>On-screen Show (4:3)</PresentationFormat>
  <Paragraphs>121</Paragraphs>
  <Slides>94</Slides>
  <Notes>0</Notes>
  <HiddenSlides>49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U.S. ECONOMIC AND DEMOGRAPHIC HISTORY 1900-PRESENT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IN DEBT LEVEL FROM RECENT PRESIDENTS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ECONOMIC AND DEMOGRAPHIC HISTORY 1900-PRESENT</dc:title>
  <dc:creator>Ernest Werlin</dc:creator>
  <cp:lastModifiedBy>Ernest Werlin</cp:lastModifiedBy>
  <cp:revision>104</cp:revision>
  <dcterms:created xsi:type="dcterms:W3CDTF">2015-11-03T18:25:08Z</dcterms:created>
  <dcterms:modified xsi:type="dcterms:W3CDTF">2020-08-09T13:18:25Z</dcterms:modified>
</cp:coreProperties>
</file>