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3"/>
  </p:notesMasterIdLst>
  <p:sldIdLst>
    <p:sldId id="335" r:id="rId3"/>
    <p:sldId id="278" r:id="rId4"/>
    <p:sldId id="331" r:id="rId5"/>
    <p:sldId id="353" r:id="rId6"/>
    <p:sldId id="354" r:id="rId7"/>
    <p:sldId id="355" r:id="rId8"/>
    <p:sldId id="356" r:id="rId9"/>
    <p:sldId id="382" r:id="rId10"/>
    <p:sldId id="334" r:id="rId11"/>
    <p:sldId id="333" r:id="rId12"/>
    <p:sldId id="325" r:id="rId13"/>
    <p:sldId id="337" r:id="rId14"/>
    <p:sldId id="359" r:id="rId15"/>
    <p:sldId id="380" r:id="rId16"/>
    <p:sldId id="279" r:id="rId17"/>
    <p:sldId id="338" r:id="rId18"/>
    <p:sldId id="280" r:id="rId19"/>
    <p:sldId id="326" r:id="rId20"/>
    <p:sldId id="281" r:id="rId21"/>
    <p:sldId id="283" r:id="rId22"/>
    <p:sldId id="376" r:id="rId23"/>
    <p:sldId id="329" r:id="rId24"/>
    <p:sldId id="372" r:id="rId25"/>
    <p:sldId id="375" r:id="rId26"/>
    <p:sldId id="373" r:id="rId27"/>
    <p:sldId id="374" r:id="rId28"/>
    <p:sldId id="285" r:id="rId29"/>
    <p:sldId id="383" r:id="rId30"/>
    <p:sldId id="328" r:id="rId31"/>
    <p:sldId id="339" r:id="rId32"/>
    <p:sldId id="340" r:id="rId33"/>
    <p:sldId id="377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86" r:id="rId43"/>
    <p:sldId id="381" r:id="rId44"/>
    <p:sldId id="349" r:id="rId45"/>
    <p:sldId id="384" r:id="rId46"/>
    <p:sldId id="350" r:id="rId47"/>
    <p:sldId id="351" r:id="rId48"/>
    <p:sldId id="371" r:id="rId49"/>
    <p:sldId id="361" r:id="rId50"/>
    <p:sldId id="362" r:id="rId51"/>
    <p:sldId id="363" r:id="rId52"/>
    <p:sldId id="360" r:id="rId53"/>
    <p:sldId id="364" r:id="rId54"/>
    <p:sldId id="365" r:id="rId55"/>
    <p:sldId id="366" r:id="rId56"/>
    <p:sldId id="367" r:id="rId57"/>
    <p:sldId id="369" r:id="rId58"/>
    <p:sldId id="368" r:id="rId59"/>
    <p:sldId id="378" r:id="rId60"/>
    <p:sldId id="370" r:id="rId61"/>
    <p:sldId id="38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7" autoAdjust="0"/>
    <p:restoredTop sz="91019" autoAdjust="0"/>
  </p:normalViewPr>
  <p:slideViewPr>
    <p:cSldViewPr>
      <p:cViewPr varScale="1">
        <p:scale>
          <a:sx n="96" d="100"/>
          <a:sy n="96" d="100"/>
        </p:scale>
        <p:origin x="-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7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07E43-E950-AA48-A8FA-518BDBE1E491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50EEE-AF62-404E-8896-DF3E0414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EE61-3896-4356-BDFC-F66AC90759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2000-212F-45CA-B7F5-93E4AFAEC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D9E-B483-4963-BDBB-59F5761920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156E-6B0E-438B-BB10-3A8714E4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F26-9BE0-481E-A2AB-C21B86DA7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DB5A-ABC6-4891-A648-5160C3838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57FE-43D1-478E-8D08-BFD45093E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0E1-FCCB-4BC0-A08A-380E4001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3047-62F8-4409-9A02-153F4B9FF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0A6E-F5C7-4C1E-859F-A8DE2EE3E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D48-8C5E-4D22-B448-8964888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4506-B60C-442E-BB7F-22C0E71DD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0982000-212F-45CA-B7F5-93E4AFAEC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WINSTON CHURCHILL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(1874-1965)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610599" cy="5029200"/>
          </a:xfrm>
        </p:spPr>
        <p:txBody>
          <a:bodyPr/>
          <a:lstStyle/>
          <a:p>
            <a:r>
              <a:rPr lang="en-US" sz="2800" b="1" dirty="0" smtClean="0"/>
              <a:t>ARISTOCRATIC FAMILY DESCENDED FROM LORD MARLBOROUGH</a:t>
            </a:r>
          </a:p>
          <a:p>
            <a:r>
              <a:rPr lang="en-US" sz="2800" b="1" dirty="0" smtClean="0"/>
              <a:t>FIRST LORD OF ADMIRALITY WORLD WAR I</a:t>
            </a:r>
          </a:p>
          <a:p>
            <a:r>
              <a:rPr lang="en-US" sz="2800" b="1" dirty="0" smtClean="0"/>
              <a:t>DECADE OF WILDERNESS (1929-1939)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62400"/>
            <a:ext cx="1790700" cy="26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CHURCHILL QUOTES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981200"/>
            <a:ext cx="8128000" cy="4267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“NEVER, NEVER, GIVE UP”</a:t>
            </a:r>
          </a:p>
          <a:p>
            <a:pPr marL="0" indent="0">
              <a:buNone/>
            </a:pPr>
            <a:r>
              <a:rPr lang="en-US" sz="2800" b="1" dirty="0" smtClean="0"/>
              <a:t>     “SUCCESS IS NOT FINAL.  FAILURE IS NOT FINAL:       IT IS THE COURAGE TO CONTINUE”</a:t>
            </a:r>
          </a:p>
          <a:p>
            <a:r>
              <a:rPr lang="en-US" sz="2800" b="1" dirty="0" smtClean="0"/>
              <a:t>“ITALY HAS A BIG APPETITE BUT ROTTEN TEETH”</a:t>
            </a:r>
          </a:p>
          <a:p>
            <a:r>
              <a:rPr lang="en-US" sz="2800" b="1" dirty="0" smtClean="0"/>
              <a:t>WE SHALL DEFEND OUR ISLAND WHATEVER THE COST MAY BE, WE SHALL FIGHT ON THE BEACHES.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WINSTON CHURCHILL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752600"/>
            <a:ext cx="8204200" cy="472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1933 RECOGNIZED HITLER DANGER</a:t>
            </a:r>
          </a:p>
          <a:p>
            <a:r>
              <a:rPr lang="en-US" sz="3200" b="1" dirty="0" smtClean="0"/>
              <a:t>BANNED FROM SPEAKING ON BBC</a:t>
            </a:r>
          </a:p>
          <a:p>
            <a:r>
              <a:rPr lang="en-US" sz="3200" b="1" dirty="0" smtClean="0"/>
              <a:t>CHAMBERLAIN TRIED TO TAKE AWAY CONSERVATIVE SEAT EPPING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BPLWW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419600"/>
            <a:ext cx="31242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BOMBING LONDON 1940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8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EARLY POLITICAL CAREER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MEMBER PARLIAMENT 1900 AS CONSERVATIVE</a:t>
            </a:r>
          </a:p>
          <a:p>
            <a:r>
              <a:rPr lang="en-US" sz="3200" dirty="0" smtClean="0"/>
              <a:t>MOVED TO LIBERAL PARTY 1904</a:t>
            </a:r>
          </a:p>
          <a:p>
            <a:r>
              <a:rPr lang="en-US" sz="3200" b="1" dirty="0" smtClean="0">
                <a:solidFill>
                  <a:schemeClr val="accent3"/>
                </a:solidFill>
              </a:rPr>
              <a:t>APPOINTED FIRST LORD OF ADMIRALTY 1911</a:t>
            </a:r>
          </a:p>
          <a:p>
            <a:r>
              <a:rPr lang="en-US" sz="3200" dirty="0" smtClean="0"/>
              <a:t>SET UP ROYAL NAVY AIR SERVICE</a:t>
            </a:r>
          </a:p>
          <a:p>
            <a:r>
              <a:rPr lang="en-US" sz="3200" dirty="0" smtClean="0"/>
              <a:t>FAVORED AIRPLANES IN COMBAT AND BEAME PILOT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82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CHURCHILL MAJOR MISTAKES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848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OVERSAW BRITAIN RETURN TO GOLD STANDARD (1926)</a:t>
            </a:r>
          </a:p>
          <a:p>
            <a:r>
              <a:rPr lang="en-US" sz="2800" b="1" dirty="0" smtClean="0"/>
              <a:t>OPPOSED INDIA INDEPENDENCE</a:t>
            </a:r>
          </a:p>
          <a:p>
            <a:r>
              <a:rPr lang="en-US" sz="2800" dirty="0" smtClean="0"/>
              <a:t>WANTED GHANDI TO DIE FOR HUNGER STRIKES</a:t>
            </a:r>
          </a:p>
          <a:p>
            <a:r>
              <a:rPr lang="en-US" sz="2800" b="1" dirty="0" smtClean="0"/>
              <a:t>SUPPORTED KING EDWARD VIII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257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CHURCHILL MAJOR MISTAKES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086600" cy="3611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DIVERTED TROOPS FROM MIDEAST TO DEFEND GREECE FROM NAZIS</a:t>
            </a:r>
          </a:p>
          <a:p>
            <a:r>
              <a:rPr lang="en-US" sz="2800" dirty="0" smtClean="0"/>
              <a:t>FAILED TO PROVIDE ENOUGH TROOPS, AMMUNITION TO PACIFIC CAMPAIGN</a:t>
            </a:r>
          </a:p>
          <a:p>
            <a:r>
              <a:rPr lang="en-US" sz="2800" dirty="0" smtClean="0"/>
              <a:t>PROCRASTINATED ON NORMANDY INVASION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972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2D908"/>
                </a:solidFill>
              </a:rPr>
              <a:t>WINSTON CHURCHILL</a:t>
            </a:r>
            <a:endParaRPr lang="en-US" sz="6000" b="1" dirty="0">
              <a:solidFill>
                <a:srgbClr val="F2D9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362200"/>
            <a:ext cx="8204200" cy="4114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OPPOSED MUNICH SELLOUT CZECHOSLOVAKIA</a:t>
            </a:r>
          </a:p>
          <a:p>
            <a:r>
              <a:rPr lang="en-US" sz="3200" b="1" dirty="0" smtClean="0"/>
              <a:t>URGED CHAMBERLAIN TO NEGOTIATE WITH STALIN PRIOR TO NON-AGGRESSION PACT</a:t>
            </a:r>
          </a:p>
          <a:p>
            <a:r>
              <a:rPr lang="en-US" sz="3200" b="1" dirty="0" smtClean="0"/>
              <a:t>LABOUR PARTY WOULD NOT SERVE UNDER CHAMBERLAIN OR HALIFAX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CHURCHILL SPEECH URGING REARMAMENT 1936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70866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GOVERNMENT CANNOT MAKE UP THEIR MIND. </a:t>
            </a:r>
            <a:endParaRPr lang="en-US" sz="2800" dirty="0"/>
          </a:p>
          <a:p>
            <a:r>
              <a:rPr lang="en-US" sz="2800" dirty="0" smtClean="0"/>
              <a:t>DECIDED TO BE UNDECIDED</a:t>
            </a:r>
          </a:p>
          <a:p>
            <a:r>
              <a:rPr lang="en-US" sz="2800" dirty="0" smtClean="0"/>
              <a:t>ADAMENT FOR DRIFT</a:t>
            </a:r>
          </a:p>
          <a:p>
            <a:r>
              <a:rPr lang="en-US" sz="2800" dirty="0" smtClean="0"/>
              <a:t>ALL POWERFUL FOR IMPOTENCY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657600"/>
            <a:ext cx="2717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WINSTON CHURCHILL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447800"/>
            <a:ext cx="8204200" cy="4876800"/>
          </a:xfrm>
        </p:spPr>
        <p:txBody>
          <a:bodyPr/>
          <a:lstStyle/>
          <a:p>
            <a:r>
              <a:rPr lang="en-US" sz="2800" b="1" dirty="0" smtClean="0"/>
              <a:t>MAY 10 1940 APPOINTED PRIME MINISTER</a:t>
            </a:r>
          </a:p>
          <a:p>
            <a:r>
              <a:rPr lang="en-US" sz="2800" b="1" dirty="0" smtClean="0"/>
              <a:t>MAY 24-28 ARGUED IN WAR CABINET AGAINST ANY NEGOTIATION WITH NAZIS</a:t>
            </a:r>
          </a:p>
          <a:p>
            <a:r>
              <a:rPr lang="en-US" sz="2800" b="1" dirty="0" smtClean="0"/>
              <a:t>UPLIFTED BRITISH MORALE WHO HAD BECOME DISCOURAGED DURING PHONY WAR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91000"/>
            <a:ext cx="2108200" cy="25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265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WINSTON CHURCHILL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447800"/>
            <a:ext cx="8204200" cy="4876800"/>
          </a:xfrm>
        </p:spPr>
        <p:txBody>
          <a:bodyPr/>
          <a:lstStyle/>
          <a:p>
            <a:r>
              <a:rPr lang="en-US" sz="2800" b="1" dirty="0" smtClean="0"/>
              <a:t>EXEMPLIFIED SPECTACULAR LEADERSHIP QUALITIES DURING BRITISH LOWEST DAYS</a:t>
            </a:r>
          </a:p>
          <a:p>
            <a:r>
              <a:rPr lang="en-US" sz="2800" b="1" dirty="0" smtClean="0"/>
              <a:t>CHAMBERLAIN NEVER DROPED BOMBS ON GERMANY WHILE PRIME MINISTER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86200"/>
            <a:ext cx="1759021" cy="2484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86200"/>
            <a:ext cx="1638300" cy="24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WINSTON CHURCHILL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057400"/>
            <a:ext cx="6857999" cy="4419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b="1" dirty="0" smtClean="0"/>
              <a:t>CONVINCED AMERICA INVADE NORTH AFRICA (1942)</a:t>
            </a:r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CONVINCED AMERICA INVADE ITALY (1943)</a:t>
            </a:r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OPPOSED NORMANDY        INVASION-1942 AND 1943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962400"/>
            <a:ext cx="2654300" cy="27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8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WINSTON CHURCHILL</a:t>
            </a:r>
            <a:br>
              <a:rPr lang="en-US" b="1" dirty="0" smtClean="0">
                <a:solidFill>
                  <a:srgbClr val="F2D908"/>
                </a:solidFill>
              </a:rPr>
            </a:br>
            <a:r>
              <a:rPr lang="en-US" b="1" dirty="0" smtClean="0">
                <a:solidFill>
                  <a:srgbClr val="F2D908"/>
                </a:solidFill>
              </a:rPr>
              <a:t>(1874-1965)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9067799" cy="5105400"/>
          </a:xfrm>
        </p:spPr>
        <p:txBody>
          <a:bodyPr/>
          <a:lstStyle/>
          <a:p>
            <a:r>
              <a:rPr lang="en-US" sz="2800" b="1" dirty="0" smtClean="0"/>
              <a:t>TIME MAGAZINE RATED CHURCHILL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MOST IMPORTANT PERSON 20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</a:p>
          <a:p>
            <a:r>
              <a:rPr lang="en-US" sz="2800" b="1" dirty="0" smtClean="0"/>
              <a:t>WON NOBEL PRIZE IN LITERATURE FOR HIS LIFETIME BODY OF WORK</a:t>
            </a:r>
          </a:p>
          <a:p>
            <a:r>
              <a:rPr lang="en-US" sz="2800" b="1" dirty="0" smtClean="0"/>
              <a:t>URGED REARMAMENT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4724400"/>
            <a:ext cx="4178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NEVILLE CHAMBERLAIN</a:t>
            </a:r>
            <a:br>
              <a:rPr lang="en-US" b="1" dirty="0" smtClean="0">
                <a:solidFill>
                  <a:srgbClr val="F2D908"/>
                </a:solidFill>
              </a:rPr>
            </a:br>
            <a:r>
              <a:rPr lang="en-US" b="1" dirty="0" smtClean="0">
                <a:solidFill>
                  <a:srgbClr val="F2D908"/>
                </a:solidFill>
              </a:rPr>
              <a:t>(1869-1940)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8204201" cy="4419600"/>
          </a:xfrm>
        </p:spPr>
        <p:txBody>
          <a:bodyPr/>
          <a:lstStyle/>
          <a:p>
            <a:r>
              <a:rPr lang="en-US" sz="2800" b="1" dirty="0" smtClean="0"/>
              <a:t>PRIME MINISTER (1937-1940)</a:t>
            </a:r>
          </a:p>
          <a:p>
            <a:r>
              <a:rPr lang="en-US" sz="2800" b="1" dirty="0" smtClean="0"/>
              <a:t>WORST OF ALL WORLDS—KNEW NOTHING ABOUT FOREIGN AFFAIRS, BUT WANTED TOTAL CONTROL</a:t>
            </a:r>
          </a:p>
          <a:p>
            <a:r>
              <a:rPr lang="en-US" sz="2800" b="1" dirty="0" smtClean="0"/>
              <a:t>ARCHITECT APPEASEMENT POLICIES</a:t>
            </a:r>
          </a:p>
          <a:p>
            <a:r>
              <a:rPr lang="en-US" sz="2800" b="1" dirty="0" smtClean="0"/>
              <a:t>HORRENDOUS MILITARY LEADER</a:t>
            </a:r>
          </a:p>
          <a:p>
            <a:r>
              <a:rPr lang="en-US" sz="2800" b="1" dirty="0" smtClean="0"/>
              <a:t>HARD-NOSED POLITICAL BOSS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chamberla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953000"/>
            <a:ext cx="243595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8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LEO AMERY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(1873-1956)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133600"/>
            <a:ext cx="8204200" cy="4572000"/>
          </a:xfrm>
        </p:spPr>
        <p:txBody>
          <a:bodyPr/>
          <a:lstStyle/>
          <a:p>
            <a:r>
              <a:rPr lang="en-US" sz="2400" b="1" dirty="0" smtClean="0"/>
              <a:t>SAW BRITISH EMPIRE AS FORCE FOR JUSTICE AND PROGRESS IN WORLD</a:t>
            </a:r>
          </a:p>
          <a:p>
            <a:r>
              <a:rPr lang="en-US" sz="2400" b="1" dirty="0" smtClean="0"/>
              <a:t>WORLD WAR II DEBATE (1939): CALLED OUT TO ARTHUR GREENWOOD “SPEAK FOR ENGLAND—WHICH IMPLIED CHAMBERLAIN WAS NOT!”</a:t>
            </a:r>
          </a:p>
          <a:p>
            <a:r>
              <a:rPr lang="en-US" b="1" dirty="0" smtClean="0"/>
              <a:t>MAY 1940 “YOU HAVE SAT TOO LONG FOR ANY GOOD YOU HAVE BEEN DOING. DEPART, I SAY. IN THE NAME OF GOD, GO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Mr-Leo-Ame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76200"/>
            <a:ext cx="1455618" cy="19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LORD HALIFAX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72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FAVORED BY CONSERVATIVE PARTY BUT NOT LABOUR OR LIBERALS</a:t>
            </a:r>
          </a:p>
          <a:p>
            <a:r>
              <a:rPr lang="en-US" sz="3200" b="1" dirty="0" smtClean="0"/>
              <a:t>FAVORED NEGOTIATING WITH HITLER BY USING GOOD OFFICES OF MUSSOLINI</a:t>
            </a:r>
          </a:p>
          <a:p>
            <a:r>
              <a:rPr lang="en-US" sz="3200" dirty="0" smtClean="0"/>
              <a:t>AMBASSADOR TO U.S.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76800"/>
            <a:ext cx="2324100" cy="1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DARKEST HOUR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MAY 24-28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HALIFAX AND CHURCHILL ARGUED OVER APPROACHES TO HITLER</a:t>
            </a:r>
          </a:p>
          <a:p>
            <a:r>
              <a:rPr lang="en-US" sz="2800" b="1" dirty="0" smtClean="0"/>
              <a:t>HALIFAX WANTED TO SEE WHAT TERMS HITLER WOULD OFFER</a:t>
            </a:r>
          </a:p>
          <a:p>
            <a:r>
              <a:rPr lang="en-US" sz="2800" dirty="0" smtClean="0"/>
              <a:t>CHURCHILL KNEW SLIPPERY SLOPE THAT WOULD END BRITISH INDEENDENCE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18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CHURCHILL DISTRUST HITLER AND MUSSOLINI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543800" cy="4191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CHURCHILL ARGUED THAT NATIONS THAT GO DOWN FIGHTING WILL RISE AGAIN</a:t>
            </a:r>
          </a:p>
          <a:p>
            <a:r>
              <a:rPr lang="en-US" sz="3200" dirty="0" smtClean="0"/>
              <a:t>CHURCHILL RECOGNIZED THAT THE KEY TO GETTING AMERICAN AID WAS CONFIDENCE THAT BRITAIN WOULD NEVER SURRENDER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648200"/>
            <a:ext cx="1398292" cy="20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DARKEST HOUR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MAY 24-28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7086600" cy="4068763"/>
          </a:xfrm>
        </p:spPr>
        <p:txBody>
          <a:bodyPr/>
          <a:lstStyle/>
          <a:p>
            <a:r>
              <a:rPr lang="en-US" sz="2800" b="1" dirty="0" smtClean="0"/>
              <a:t>IF HALIFAX RESIGNED GOVERNMENT WOULD FALL</a:t>
            </a:r>
          </a:p>
          <a:p>
            <a:r>
              <a:rPr lang="en-US" sz="2800" dirty="0" smtClean="0"/>
              <a:t>CHURCHILL </a:t>
            </a:r>
            <a:r>
              <a:rPr lang="en-US" sz="2800" dirty="0"/>
              <a:t>HAD 3-2 SUPPORTERS IN WAR CABINET—CLEMENT ATTLEE AND ARTHUR </a:t>
            </a:r>
            <a:r>
              <a:rPr lang="en-US" sz="2800" dirty="0" smtClean="0"/>
              <a:t>GREENWOOD</a:t>
            </a:r>
          </a:p>
          <a:p>
            <a:r>
              <a:rPr lang="en-US" sz="2800" b="1" dirty="0" smtClean="0"/>
              <a:t>CHURCHILL SAID “COUNTRIES THAT GO DOWN FIGHTING ARISE AGAIN!”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572000"/>
            <a:ext cx="1625600" cy="21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3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DUNKIRK EVACUATION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MAY 26-JUNE 4, 1940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467600" cy="4038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338,226 ENGLISH AND FRENCH TROOPS RESCUED</a:t>
            </a:r>
          </a:p>
          <a:p>
            <a:r>
              <a:rPr lang="en-US" sz="2800" dirty="0" smtClean="0"/>
              <a:t>693 BOATS—39 DESTROYERS, 113 TRAWLERS, 300 SMALL CRAFT ETC.</a:t>
            </a:r>
          </a:p>
          <a:p>
            <a:r>
              <a:rPr lang="en-US" sz="2800" b="1" dirty="0" smtClean="0"/>
              <a:t>FRENCH BITTERLY RESENTFUL OVER BRITISH EVACUATION</a:t>
            </a:r>
          </a:p>
          <a:p>
            <a:r>
              <a:rPr lang="en-US" sz="2800" b="1" dirty="0" smtClean="0"/>
              <a:t>RESTORED BRITISH MORALE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2874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CHARLES de GAULLE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(1890-1970)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362200"/>
            <a:ext cx="8204200" cy="4267200"/>
          </a:xfrm>
        </p:spPr>
        <p:txBody>
          <a:bodyPr/>
          <a:lstStyle/>
          <a:p>
            <a:r>
              <a:rPr lang="en-US" sz="2800" b="1" dirty="0" smtClean="0"/>
              <a:t>LEADER FREE FRANCE 1940-1944</a:t>
            </a:r>
          </a:p>
          <a:p>
            <a:r>
              <a:rPr lang="en-US" sz="2800" b="1" dirty="0" smtClean="0"/>
              <a:t>AUGUST 1940 CONDEMNED TO DEATH FOR TREASON BY VICHY GOVERNMENT</a:t>
            </a:r>
          </a:p>
          <a:p>
            <a:r>
              <a:rPr lang="en-US" sz="2800" b="1" dirty="0" smtClean="0"/>
              <a:t>ADVOCATED MOBILE ARMOURED FORCES IN 1930’S</a:t>
            </a:r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_48092167_001215507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876800"/>
            <a:ext cx="2495550" cy="16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CHARLES de GAULLE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(1890-1970)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438400"/>
            <a:ext cx="8204200" cy="4191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“NO NATION HAS FRIENDS, ONLY INTERESTS”</a:t>
            </a:r>
          </a:p>
          <a:p>
            <a:r>
              <a:rPr lang="en-US" sz="3200" b="1" dirty="0" smtClean="0"/>
              <a:t>CHURCHILL SAID “DE GAULLE IS THE SPIRIT OF THE ARMY. PERHAPS THE LAST SURVIVOR OF A WARRIOR RACE.”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30F-FB7A-4F64-B0AD-A866A9785A3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5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RETURN TO ADMIRALTY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SEPTEMER 3, 1939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086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HIGHEST-PROFILE MINISTER DURING “PHONEY WAR”</a:t>
            </a:r>
          </a:p>
          <a:p>
            <a:r>
              <a:rPr lang="en-US" sz="2800" b="1" dirty="0" smtClean="0">
                <a:solidFill>
                  <a:schemeClr val="accent3"/>
                </a:solidFill>
              </a:rPr>
              <a:t>FDR CORRESPONDED WITH CHURCHILL</a:t>
            </a:r>
          </a:p>
          <a:p>
            <a:r>
              <a:rPr lang="en-US" sz="2800" dirty="0" smtClean="0"/>
              <a:t>ADVOCATED MINING NORWEGIAN WATERS TO STOP IRON ORE SHIPMENTS TO GERMANY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85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CHURCHILL QUOTES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0866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CATS  LOOK DOWN AT YOU</a:t>
            </a:r>
          </a:p>
          <a:p>
            <a:r>
              <a:rPr lang="en-US" sz="2800" dirty="0" smtClean="0"/>
              <a:t>DOGS LOOK UP AT YOU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PIGS TREAT YOU AS AN EQUAL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86200"/>
            <a:ext cx="2933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POSITIVE CHURCHILL TRAITS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086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</a:t>
            </a:r>
          </a:p>
          <a:p>
            <a:r>
              <a:rPr lang="en-US" sz="3200" b="1" dirty="0" smtClean="0"/>
              <a:t>COURAGE</a:t>
            </a:r>
          </a:p>
          <a:p>
            <a:r>
              <a:rPr lang="en-US" sz="3200" dirty="0" smtClean="0"/>
              <a:t>SINGLENESS OF PURPOSE</a:t>
            </a:r>
          </a:p>
          <a:p>
            <a:r>
              <a:rPr lang="en-US" sz="3200" b="1" dirty="0" smtClean="0"/>
              <a:t>RIGHT MAN IN THE RIGHT JOB AT THE RIGHT TIME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343400"/>
            <a:ext cx="2159000" cy="23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FINEST HOUR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086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BATTLE OF BRITAIN IS ABOUT TO BEGIN</a:t>
            </a:r>
          </a:p>
          <a:p>
            <a:r>
              <a:rPr lang="en-US" sz="3200" b="1" dirty="0" smtClean="0"/>
              <a:t>MADE LORD BEAVERBROOK IN CHARGE AIRCRAFT PRODUCTION</a:t>
            </a:r>
          </a:p>
          <a:p>
            <a:pPr lvl="1"/>
            <a:r>
              <a:rPr lang="en-US" sz="2800" b="1" dirty="0" smtClean="0"/>
              <a:t>ALLOWED BRITAIN TO GEAR UP PRODUCTION THAT SAVED COUNTRY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0"/>
            <a:ext cx="469223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2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866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2D908"/>
                </a:solidFill>
              </a:rPr>
              <a:t>FINEST HOUR</a:t>
            </a:r>
            <a:endParaRPr lang="en-US" sz="6000" b="1" dirty="0">
              <a:solidFill>
                <a:srgbClr val="F2D90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03" b="8503"/>
          <a:stretch>
            <a:fillRect/>
          </a:stretch>
        </p:blipFill>
        <p:spPr>
          <a:xfrm>
            <a:off x="533401" y="1600200"/>
            <a:ext cx="8093128" cy="4876800"/>
          </a:xfrm>
        </p:spPr>
      </p:pic>
    </p:spTree>
    <p:extLst>
      <p:ext uri="{BB962C8B-B14F-4D97-AF65-F5344CB8AC3E}">
        <p14:creationId xmlns:p14="http://schemas.microsoft.com/office/powerpoint/2010/main" val="53148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CHURCHILL MOBILIZED ENGLISH LANGUAGE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0866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NOTHING TO OFFER BUT BLOOD SWEAT AND TEARS</a:t>
            </a:r>
          </a:p>
          <a:p>
            <a:r>
              <a:rPr lang="en-US" sz="2800" dirty="0" smtClean="0"/>
              <a:t>WE SHALL FIGHT IN FRANCE, WE SHALL FIGHT ON THE SEAS,</a:t>
            </a:r>
          </a:p>
          <a:p>
            <a:r>
              <a:rPr lang="en-US" sz="2800" dirty="0" smtClean="0"/>
              <a:t>WE SHALL DEFEND OUR ISLAND WHATEVER THE COST</a:t>
            </a:r>
          </a:p>
          <a:p>
            <a:r>
              <a:rPr lang="en-US" sz="2800" dirty="0" smtClean="0"/>
              <a:t>WE SHALL NEVER SURRENDER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974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2D908"/>
                </a:solidFill>
              </a:rPr>
              <a:t>CHURCHILL MOBILIZED ENGLISH LANGUAGE</a:t>
            </a:r>
            <a:endParaRPr lang="en-US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086600" cy="4191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IF THE BRITISH EMPIRE AND ITS COMMONWEALTH LAST FOR A THOUSAND YEARS, MEN WILL SAY “THIS WAS THEIR FINEST HOUR”</a:t>
            </a:r>
          </a:p>
          <a:p>
            <a:r>
              <a:rPr lang="en-US" sz="2800" b="1" dirty="0" smtClean="0"/>
              <a:t>THIS IS NOT THE END, IT IS NOT THE BEGINNING OF THE END. BUT IT IS THE END OF THE BEGINNING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2336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2D908"/>
                </a:solidFill>
              </a:rPr>
              <a:t>CHURCHILL QUOTE</a:t>
            </a:r>
            <a:endParaRPr lang="en-US" sz="6000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7086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LADY ASTOR “IF YOU WERE MY HUSBAND, I WOULD POISON YOU.”</a:t>
            </a:r>
          </a:p>
          <a:p>
            <a:r>
              <a:rPr lang="en-US" sz="2800" dirty="0" smtClean="0"/>
              <a:t>CHURCHILL “NANCY, IF YOU WERE MY WIFE, I WOULD DRINK IT”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343400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2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CLINICAL DEPRESSION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86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CHURCHILL LIFELONG STRUGGLE WITH PROLONGED DEPRESSION</a:t>
            </a:r>
          </a:p>
          <a:p>
            <a:r>
              <a:rPr lang="en-US" sz="3200" dirty="0" smtClean="0"/>
              <a:t>CHURCHILL’S PAINTING ANTI-DOTE</a:t>
            </a:r>
          </a:p>
          <a:p>
            <a:r>
              <a:rPr lang="en-US" sz="3200" b="1" dirty="0" smtClean="0">
                <a:solidFill>
                  <a:schemeClr val="accent3"/>
                </a:solidFill>
              </a:rPr>
              <a:t>BLACK DOG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267200"/>
            <a:ext cx="3962400" cy="2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74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RELATIONS WITH U.S.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7848600" cy="4144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FDR AND CHURCHILL EXCHANGED 1700 LETTERS AND TELEGRAMS</a:t>
            </a:r>
          </a:p>
          <a:p>
            <a:r>
              <a:rPr lang="en-US" sz="3200" dirty="0" smtClean="0"/>
              <a:t>MET 11 TIMES</a:t>
            </a:r>
          </a:p>
          <a:p>
            <a:r>
              <a:rPr lang="en-US" sz="3200" dirty="0" smtClean="0"/>
              <a:t>HELPED SECURE FOOD, OIL, AND MUNITIONS</a:t>
            </a:r>
          </a:p>
          <a:p>
            <a:r>
              <a:rPr lang="en-US" sz="3200" dirty="0" smtClean="0"/>
              <a:t>ADDRESSED JOINT MEETING OF CONGRESS (12/26/41)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1971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RELATIONS SOVIET UNION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153400" cy="3992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VEHEMENT ANTI-COMMUNIST</a:t>
            </a:r>
          </a:p>
          <a:p>
            <a:r>
              <a:rPr lang="en-US" sz="3200" dirty="0" smtClean="0"/>
              <a:t>“IF HITLER INVADED HELL, I WOULD MAKE FAVORABLE REFERENCE TO DEVIL”</a:t>
            </a:r>
          </a:p>
          <a:p>
            <a:r>
              <a:rPr lang="en-US" sz="3200" dirty="0" smtClean="0"/>
              <a:t>OCT 44: USSR GETS POST WW2 </a:t>
            </a:r>
          </a:p>
          <a:p>
            <a:pPr marL="0" indent="0">
              <a:buNone/>
            </a:pPr>
            <a:r>
              <a:rPr lang="en-US" sz="3200" b="1" dirty="0" smtClean="0"/>
              <a:t>     90</a:t>
            </a:r>
            <a:r>
              <a:rPr lang="en-US" sz="3200" b="1" dirty="0" smtClean="0"/>
              <a:t>% SOVIET RUMANIA; 50% YUGOSLAVIA; </a:t>
            </a:r>
            <a:r>
              <a:rPr lang="en-US" sz="3200" b="1" dirty="0" smtClean="0"/>
              <a:t>     10</a:t>
            </a:r>
            <a:r>
              <a:rPr lang="en-US" sz="3200" b="1" dirty="0" smtClean="0"/>
              <a:t>% GREECE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888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AFRICA CAMPAIGN</a:t>
            </a:r>
            <a:br>
              <a:rPr lang="en-US" b="1" dirty="0" smtClean="0">
                <a:solidFill>
                  <a:srgbClr val="F2D908"/>
                </a:solidFill>
              </a:rPr>
            </a:br>
            <a:r>
              <a:rPr lang="en-US" b="1" dirty="0" smtClean="0">
                <a:solidFill>
                  <a:srgbClr val="F2D908"/>
                </a:solidFill>
              </a:rPr>
              <a:t>JUNE 1940-MAY 1943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086600" cy="3916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BRITISH DESTROY ITALIAN DEVISIONS IN LIBYA</a:t>
            </a:r>
          </a:p>
          <a:p>
            <a:r>
              <a:rPr lang="en-US" sz="3200" dirty="0" smtClean="0"/>
              <a:t>SECOND BATTLE EL ALAMEIN (OCT 1942) MONTGOMERY DEFEATS ROMMEL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648200"/>
            <a:ext cx="2819400" cy="20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7526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LORD RANDOPH CHURCHILL</a:t>
            </a:r>
            <a:r>
              <a:rPr lang="en-US" sz="5400" dirty="0"/>
              <a:t> </a:t>
            </a:r>
            <a:r>
              <a:rPr lang="en-US" dirty="0" smtClean="0"/>
              <a:t>(1849-1895)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7086600" cy="3810000"/>
          </a:xfrm>
        </p:spPr>
        <p:txBody>
          <a:bodyPr/>
          <a:lstStyle/>
          <a:p>
            <a:r>
              <a:rPr lang="en-US" dirty="0" smtClean="0"/>
              <a:t>BROKE GROUND FOR NEW BUDGETARY PRESENTATIONS</a:t>
            </a:r>
          </a:p>
          <a:p>
            <a:r>
              <a:rPr lang="en-US" dirty="0" smtClean="0"/>
              <a:t>CREATED NATIONAL UNION OF </a:t>
            </a:r>
          </a:p>
          <a:p>
            <a:r>
              <a:rPr lang="en-US" dirty="0" smtClean="0"/>
              <a:t>CONSERVATIVE PARTY</a:t>
            </a:r>
          </a:p>
          <a:p>
            <a:r>
              <a:rPr lang="en-US" b="1" dirty="0" smtClean="0"/>
              <a:t>COLD RELATIONSHIP WITH SON</a:t>
            </a:r>
          </a:p>
          <a:p>
            <a:r>
              <a:rPr lang="en-US" dirty="0" smtClean="0"/>
              <a:t>DIED OF SYPHILIS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876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OPERATION TORCH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NOV 1942-MAY 1943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9220200" cy="4144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CHURCHILL ADVOCATED JOINT AMERICAN-BRITISH INVASION NORTH AFRICA</a:t>
            </a:r>
          </a:p>
          <a:p>
            <a:r>
              <a:rPr lang="en-US" sz="3200" b="1" dirty="0" smtClean="0"/>
              <a:t>VICHY FRENCH FORCES INITIALLY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STUBBORNLY RESISTED</a:t>
            </a:r>
          </a:p>
          <a:p>
            <a:r>
              <a:rPr lang="en-US" sz="3200" dirty="0" smtClean="0"/>
              <a:t>ALLOWED U.S.TROOPS ENGAGE NAZI</a:t>
            </a:r>
          </a:p>
          <a:p>
            <a:r>
              <a:rPr lang="en-US" sz="3200" b="1" dirty="0" smtClean="0"/>
              <a:t>SECURE MIDEAST OIL FIELDS </a:t>
            </a:r>
          </a:p>
        </p:txBody>
      </p:sp>
    </p:spTree>
    <p:extLst>
      <p:ext uri="{BB962C8B-B14F-4D97-AF65-F5344CB8AC3E}">
        <p14:creationId xmlns:p14="http://schemas.microsoft.com/office/powerpoint/2010/main" val="2816466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7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9604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OPERATION TORCH</a:t>
            </a:r>
            <a:br>
              <a:rPr lang="en-US" b="1" dirty="0" smtClean="0">
                <a:solidFill>
                  <a:srgbClr val="F2D908"/>
                </a:solidFill>
              </a:rPr>
            </a:br>
            <a:endParaRPr lang="en-US" b="1" dirty="0">
              <a:solidFill>
                <a:srgbClr val="F2D90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67" b="7367"/>
          <a:stretch>
            <a:fillRect/>
          </a:stretch>
        </p:blipFill>
        <p:spPr>
          <a:xfrm>
            <a:off x="990600" y="1828800"/>
            <a:ext cx="7086600" cy="4525963"/>
          </a:xfrm>
        </p:spPr>
      </p:pic>
    </p:spTree>
    <p:extLst>
      <p:ext uri="{BB962C8B-B14F-4D97-AF65-F5344CB8AC3E}">
        <p14:creationId xmlns:p14="http://schemas.microsoft.com/office/powerpoint/2010/main" val="3004251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2D908"/>
                </a:solidFill>
              </a:rPr>
              <a:t>PACIFIC CAMPAIGN</a:t>
            </a:r>
            <a:endParaRPr lang="en-US" sz="6000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543800" cy="37639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BRITISH SUFFERED MASSIVE LOSSES</a:t>
            </a:r>
          </a:p>
          <a:p>
            <a:r>
              <a:rPr lang="en-US" sz="3200" dirty="0" smtClean="0"/>
              <a:t>JAPAN CONQUERED HONG KONG; DEC 25, 1941</a:t>
            </a:r>
          </a:p>
          <a:p>
            <a:r>
              <a:rPr lang="en-US" sz="3200" dirty="0" smtClean="0"/>
              <a:t>JAPAN OCCUPIED BANGKOK, THAILAND DECEMBER 9</a:t>
            </a:r>
          </a:p>
          <a:p>
            <a:r>
              <a:rPr lang="en-US" sz="3200" dirty="0" smtClean="0"/>
              <a:t>OCCUPIED ALL MALAYA  JANUARY 1942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951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CHURCHILL ADVOCATED INVADING ITALY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391400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600" dirty="0" smtClean="0"/>
              <a:t>SOFT UNDERBELLY EUROPE”</a:t>
            </a:r>
          </a:p>
          <a:p>
            <a:r>
              <a:rPr lang="en-US" sz="3600" dirty="0" smtClean="0"/>
              <a:t>ALLIES SUCCESSFULLY CAPTURE SICILY –AUGUST 1943</a:t>
            </a:r>
            <a:endParaRPr lang="en-US" sz="3600" dirty="0"/>
          </a:p>
          <a:p>
            <a:r>
              <a:rPr lang="en-US" sz="3600" dirty="0" smtClean="0"/>
              <a:t>FALL MUSSOLINI-SEPTEMBER 1943</a:t>
            </a:r>
          </a:p>
          <a:p>
            <a:r>
              <a:rPr lang="en-US" sz="3600" dirty="0" smtClean="0"/>
              <a:t>ITALY SWITCHED SIDES TO ALLIES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3632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JAPAN CONQUER SINGAPORE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991600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SURRENDER 90,000 INDIAN, AUSTRALIAN, BRITISH TROOPS FEB 16, 1942</a:t>
            </a:r>
            <a:endParaRPr lang="en-US" sz="2800" dirty="0"/>
          </a:p>
          <a:p>
            <a:r>
              <a:rPr lang="en-US" sz="2800" b="1" dirty="0" smtClean="0">
                <a:solidFill>
                  <a:schemeClr val="accent3"/>
                </a:solidFill>
              </a:rPr>
              <a:t>CHURCHILL “THE WORST DISASTER AND GREATEST  CAPITULATION IN BRITISH HISTORY”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0"/>
            <a:ext cx="3035300" cy="21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6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2D908"/>
                </a:solidFill>
              </a:rPr>
              <a:t>AUSTRALIA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763000" cy="4800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MacARTHUR</a:t>
            </a:r>
            <a:r>
              <a:rPr lang="en-US" sz="3200" dirty="0" smtClean="0"/>
              <a:t> SUPREME COMMANDER</a:t>
            </a:r>
          </a:p>
          <a:p>
            <a:r>
              <a:rPr lang="en-US" sz="3200" b="1" dirty="0" smtClean="0"/>
              <a:t>BATTLE OF CORAL SEA—US PLANES THWART JAPANESE PLAN TO OCCUPY NEW GUINEA—GATEWAY TO AUSTRALIA</a:t>
            </a:r>
          </a:p>
          <a:p>
            <a:r>
              <a:rPr lang="en-US" sz="3200" dirty="0" smtClean="0"/>
              <a:t>BATTLE MIDWAY (JUNE 1942): JAPANESE LOST THEIR FIRST-LINE CARRIER STRENGTH AND BEST PILOTS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830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</a:rPr>
              <a:t>CHURCHILL WINS VOTE OF CONFIDENCE JULY 2,1942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86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WINS 475-25: FINE EXAMPLE OF DEMOCRACY IN ACTION </a:t>
            </a:r>
          </a:p>
          <a:p>
            <a:r>
              <a:rPr lang="en-US" sz="2800" dirty="0" smtClean="0"/>
              <a:t>FALL OF TOBRUK LIBYA</a:t>
            </a:r>
          </a:p>
          <a:p>
            <a:r>
              <a:rPr lang="en-US" sz="2800" dirty="0" smtClean="0"/>
              <a:t>SUFFERED HEAVY LOSSES TO JAPANESE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354544"/>
            <a:ext cx="2908300" cy="22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0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NORMANDY INVASION</a:t>
            </a:r>
            <a:br>
              <a:rPr lang="en-US" b="1" dirty="0" smtClean="0">
                <a:solidFill>
                  <a:srgbClr val="F2D908"/>
                </a:solidFill>
              </a:rPr>
            </a:br>
            <a:r>
              <a:rPr lang="en-US" b="1" dirty="0" smtClean="0">
                <a:solidFill>
                  <a:srgbClr val="F2D908"/>
                </a:solidFill>
              </a:rPr>
              <a:t>JUNE 6, 1944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077200" cy="43434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0D8BE6"/>
                </a:solidFill>
              </a:rPr>
              <a:t>HISTORY’S LARGEST AMPHIBIOUS INVASION</a:t>
            </a:r>
          </a:p>
          <a:p>
            <a:r>
              <a:rPr lang="en-US" sz="2600" dirty="0" smtClean="0"/>
              <a:t>FIRST SUCCESSFUL OPPOSED LANDINGS ACROSS ENGLISH CHANNEL IN 8 CENTURIES</a:t>
            </a:r>
            <a:endParaRPr lang="en-US" sz="2600" dirty="0"/>
          </a:p>
          <a:p>
            <a:r>
              <a:rPr lang="en-US" sz="2600" dirty="0" smtClean="0"/>
              <a:t>EISENHOWER SUPREME ALLIED COMMANDER</a:t>
            </a:r>
          </a:p>
          <a:p>
            <a:r>
              <a:rPr lang="en-US" sz="2600" b="1" dirty="0" smtClean="0">
                <a:solidFill>
                  <a:schemeClr val="accent3"/>
                </a:solidFill>
              </a:rPr>
              <a:t>6939 VESSELS, 1213 WARSHIPS, 4126 TRANSPORT VESSELS, 864 MERCHANT SHIPS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32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NORMANDY INVASION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086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UTAH, OMAHA, GOLD, JUNO, SWORD</a:t>
            </a:r>
          </a:p>
          <a:p>
            <a:r>
              <a:rPr lang="en-US" sz="3200" dirty="0" smtClean="0"/>
              <a:t>BY JUNE 19, BRITISH AND AMERICAN FORCES-600,000 54000 VEHICLES, 102,000 TONS OF SUPPLIES.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343400"/>
            <a:ext cx="3683000" cy="24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0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3716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2D908"/>
                </a:solidFill>
              </a:rPr>
              <a:t>LADY RANDOLPH CHURCHILL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1854-1921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3535363"/>
          </a:xfrm>
        </p:spPr>
        <p:txBody>
          <a:bodyPr/>
          <a:lstStyle/>
          <a:p>
            <a:r>
              <a:rPr lang="en-US" dirty="0" smtClean="0"/>
              <a:t>AMERICAN BORN TO LEONARD JEROME </a:t>
            </a:r>
          </a:p>
          <a:p>
            <a:r>
              <a:rPr lang="en-US" dirty="0" smtClean="0"/>
              <a:t>INTRODUCED TO HUSBAND BY KING EDWARD VII</a:t>
            </a:r>
          </a:p>
          <a:p>
            <a:r>
              <a:rPr lang="en-US" b="1" dirty="0" smtClean="0"/>
              <a:t>NUMEROUS LOVERS INCLUDING KING</a:t>
            </a:r>
          </a:p>
          <a:p>
            <a:r>
              <a:rPr lang="en-US" dirty="0" smtClean="0"/>
              <a:t>LIMITED ROLE IN WINSTON’S UPBRINGING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267200"/>
            <a:ext cx="1663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609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2D908"/>
                </a:solidFill>
              </a:rPr>
              <a:t/>
            </a:r>
            <a:br>
              <a:rPr lang="en-US" sz="6000" dirty="0" smtClean="0">
                <a:solidFill>
                  <a:srgbClr val="F2D908"/>
                </a:solidFill>
              </a:rPr>
            </a:br>
            <a:r>
              <a:rPr lang="en-US" sz="6000" b="1" dirty="0" smtClean="0">
                <a:solidFill>
                  <a:srgbClr val="F2D908"/>
                </a:solidFill>
              </a:rPr>
              <a:t>NORMANDY BREAKOUT</a:t>
            </a:r>
            <a:r>
              <a:rPr lang="en-US" sz="6000" dirty="0" smtClean="0">
                <a:solidFill>
                  <a:srgbClr val="F2D908"/>
                </a:solidFill>
              </a:rPr>
              <a:t/>
            </a:r>
            <a:br>
              <a:rPr lang="en-US" sz="6000" dirty="0" smtClean="0">
                <a:solidFill>
                  <a:srgbClr val="F2D908"/>
                </a:solidFill>
              </a:rPr>
            </a:br>
            <a:r>
              <a:rPr lang="en-US" sz="6000" dirty="0" smtClean="0">
                <a:solidFill>
                  <a:srgbClr val="F2D908"/>
                </a:solidFill>
              </a:rPr>
              <a:t/>
            </a:r>
            <a:br>
              <a:rPr lang="en-US" sz="6000" dirty="0" smtClean="0">
                <a:solidFill>
                  <a:srgbClr val="F2D908"/>
                </a:solidFill>
              </a:rPr>
            </a:br>
            <a:endParaRPr lang="en-US" sz="6000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BRITISH, CANADIAN, AMERICAN TROOPS BREAKOUT AUGUST 1-14</a:t>
            </a:r>
          </a:p>
          <a:p>
            <a:r>
              <a:rPr lang="en-US" sz="3200" dirty="0" smtClean="0"/>
              <a:t>TAKE PARIS AUGUST 25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86200"/>
            <a:ext cx="4826000" cy="27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6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DRESDEN BOMBING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FEBRUARY 13-15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73914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CHURCHILL ORDERD BOMBING OF CULTURAL IMPORTANCE AND CIVILIAN POPULATION</a:t>
            </a:r>
          </a:p>
          <a:p>
            <a:r>
              <a:rPr lang="en-US" sz="2800" dirty="0" smtClean="0"/>
              <a:t>IMPETUS—STRATEGIC AND TACTICAL TO WIN WAR</a:t>
            </a:r>
          </a:p>
          <a:p>
            <a:r>
              <a:rPr lang="en-US" sz="2800" dirty="0" smtClean="0"/>
              <a:t>“WE NEED TO QUESTION ‘AREA BOMBING’. ATTACKS DO MORE HARM TO OURSELVES AND OUR ALLIES”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1657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VE DAY MAY 8, 1945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CHURCHILL TOLD HUGE CROWD IN WHITEHALL “THIS IS YOUR VICTORY.” </a:t>
            </a:r>
          </a:p>
          <a:p>
            <a:r>
              <a:rPr lang="en-US" sz="2800" dirty="0" smtClean="0"/>
              <a:t>PEOPLE SHOUTED “NO, IT’S YOUR’S</a:t>
            </a:r>
          </a:p>
          <a:p>
            <a:r>
              <a:rPr lang="en-US" sz="2800" dirty="0" smtClean="0"/>
              <a:t>SANG “LAND OF HOPE AND GLORY”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495800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09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CHURCHILL DEFEATED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JULY 26, 1945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086600" cy="3611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DESIRE FOR  POST-WAR REFORM</a:t>
            </a:r>
          </a:p>
          <a:p>
            <a:r>
              <a:rPr lang="en-US" sz="3200" dirty="0" smtClean="0"/>
              <a:t>CLEMENT ATTLEE BETTER SUITED TO LEAD NATION IN PEACE</a:t>
            </a:r>
          </a:p>
          <a:p>
            <a:r>
              <a:rPr lang="en-US" sz="3200" dirty="0" smtClean="0"/>
              <a:t>CHURCHILL REMANED HEAD OF CONSERVATIVE PARTY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9042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2D908"/>
                </a:solidFill>
              </a:rPr>
              <a:t>CLEMENT ATTLEE QUOTES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DEMOCRACY MEANS GOVERNMENT BY DISCUSSION, BUT IT IS ONLY EFFECTIVE IF YOU CAN STOP PEOPLE TALKING</a:t>
            </a:r>
          </a:p>
          <a:p>
            <a:r>
              <a:rPr lang="en-US" sz="3200" dirty="0" smtClean="0"/>
              <a:t>RUSSIAN COMMUNISM IS THE ILLEGITIMATE CHILD OF KARL MARX AND KATHERINE THE GREAT</a:t>
            </a:r>
          </a:p>
          <a:p>
            <a:r>
              <a:rPr lang="en-US" sz="3200" b="1" dirty="0" smtClean="0"/>
              <a:t>50% OF WINSTON GENIUS, 50% BLOODY FOOL. HE WILL BEHAVE LIKE A CHILD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3854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" y="152400"/>
            <a:ext cx="9144000" cy="1295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LABOUR GOVERNMENT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1945-1951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7086600" cy="4267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MAINTAIN FULL EMPLOYMENT</a:t>
            </a:r>
          </a:p>
          <a:p>
            <a:r>
              <a:rPr lang="en-US" sz="3200" b="1" dirty="0" smtClean="0"/>
              <a:t>CRADLE TO GRAVE WELFARE STATE</a:t>
            </a:r>
          </a:p>
          <a:p>
            <a:r>
              <a:rPr lang="en-US" sz="3200" dirty="0" smtClean="0"/>
              <a:t>NATIONALIZED UTILITIES AND MAJOR INDUSTRIES</a:t>
            </a:r>
          </a:p>
          <a:p>
            <a:r>
              <a:rPr lang="en-US" sz="3200" dirty="0" smtClean="0"/>
              <a:t>NATIONAL HEALTH SERVICE</a:t>
            </a:r>
          </a:p>
          <a:p>
            <a:r>
              <a:rPr lang="en-US" sz="3200" dirty="0" smtClean="0"/>
              <a:t>CONSTRUCT NEW TOWNS</a:t>
            </a:r>
          </a:p>
        </p:txBody>
      </p:sp>
    </p:spTree>
    <p:extLst>
      <p:ext uri="{BB962C8B-B14F-4D97-AF65-F5344CB8AC3E}">
        <p14:creationId xmlns:p14="http://schemas.microsoft.com/office/powerpoint/2010/main" val="4003149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2D908"/>
                </a:solidFill>
              </a:rPr>
              <a:t>LABOUR GOVERNMENT</a:t>
            </a:r>
            <a:br>
              <a:rPr lang="en-US" dirty="0" smtClean="0">
                <a:solidFill>
                  <a:srgbClr val="F2D908"/>
                </a:solidFill>
              </a:rPr>
            </a:br>
            <a:r>
              <a:rPr lang="en-US" dirty="0" smtClean="0">
                <a:solidFill>
                  <a:srgbClr val="F2D908"/>
                </a:solidFill>
              </a:rPr>
              <a:t>1945-1951</a:t>
            </a:r>
            <a:endParaRPr lang="en-US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467600" cy="4267200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SUPPORT HOUSEHOLDS RAISING </a:t>
            </a:r>
            <a:r>
              <a:rPr lang="en-US" sz="3200" b="1" dirty="0" smtClean="0"/>
              <a:t>CHILDREN</a:t>
            </a:r>
          </a:p>
          <a:p>
            <a:r>
              <a:rPr lang="en-US" sz="3200" dirty="0" smtClean="0"/>
              <a:t>FREE SECONDARY EDUCATION</a:t>
            </a:r>
          </a:p>
          <a:p>
            <a:r>
              <a:rPr lang="en-US" sz="3200" b="1" dirty="0" smtClean="0"/>
              <a:t>IMPROVE QUALITY OF LIFE IN RURAL AREAS</a:t>
            </a:r>
            <a:r>
              <a:rPr lang="en-US" sz="3200" dirty="0" smtClean="0"/>
              <a:t>—SECURITY OF TENURE FOR FARMERS, PROVIDE ELECTRICITY AND GAS SERVICES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9434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LABOUR GOVERNMENT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1945-1951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162800" cy="376396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INDIA AND PAKISTAN PARTITIONED- 1947</a:t>
            </a:r>
          </a:p>
          <a:p>
            <a:r>
              <a:rPr lang="en-US" sz="3200" dirty="0"/>
              <a:t>AVIDLY SUPPORTED MARSHALL </a:t>
            </a:r>
            <a:r>
              <a:rPr lang="en-US" sz="3200" dirty="0" smtClean="0"/>
              <a:t>PLAN</a:t>
            </a:r>
          </a:p>
          <a:p>
            <a:r>
              <a:rPr lang="en-US" sz="3200" b="1" dirty="0" smtClean="0"/>
              <a:t>TURN OVER PALESTINE TO UN</a:t>
            </a:r>
            <a:endParaRPr lang="en-US" sz="3200" b="1" dirty="0"/>
          </a:p>
          <a:p>
            <a:r>
              <a:rPr lang="en-US" sz="3200" dirty="0"/>
              <a:t>SENT BRITISH TROOPS KOREAN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83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MARGARET THATHER QUOTE SOCIALISM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3611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PROBLEM WITH SOCIALISM IS THAT EVENTUALLY YOU RUN OUT OF OTHER PEOPLE’S MONEY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14800"/>
            <a:ext cx="762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9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2D908"/>
                </a:solidFill>
              </a:rPr>
              <a:t>CHURCHILL PRIME MINISTER</a:t>
            </a:r>
            <a:br>
              <a:rPr lang="en-US" sz="4800" b="1" dirty="0" smtClean="0">
                <a:solidFill>
                  <a:srgbClr val="F2D908"/>
                </a:solidFill>
              </a:rPr>
            </a:br>
            <a:r>
              <a:rPr lang="en-US" sz="4800" b="1" dirty="0" smtClean="0">
                <a:solidFill>
                  <a:srgbClr val="F2D908"/>
                </a:solidFill>
              </a:rPr>
              <a:t>1951-1955</a:t>
            </a:r>
            <a:endParaRPr lang="en-US" sz="4800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086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MAINLY CONCERNED WITH INTERNATIONAL AFFAIRS, WIDENING COLD WAR</a:t>
            </a:r>
          </a:p>
          <a:p>
            <a:r>
              <a:rPr lang="en-US" sz="2800" dirty="0" smtClean="0"/>
              <a:t>APPOINTED FIRST WOMAN CABINET POST</a:t>
            </a:r>
          </a:p>
          <a:p>
            <a:r>
              <a:rPr lang="en-US" sz="2800" b="1" dirty="0" smtClean="0"/>
              <a:t>OVERSAW ELIZABETH II CORONATION 1953</a:t>
            </a:r>
          </a:p>
          <a:p>
            <a:r>
              <a:rPr lang="en-US" sz="2800" b="1" dirty="0" smtClean="0"/>
              <a:t>SUFFERED MASSIVE STROKE 1953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757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114300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EARLY LIFE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7467600" cy="449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RAISED BY NANNIES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REBELLLIOUS BOY WHO HATED FORMAL EDUCATION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GRADUATED FROM SANDHURST MILITARY COLLEGE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2054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6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CHURCHILL FUNERAL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JAN 30,1965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525963"/>
          </a:xfrm>
        </p:spPr>
        <p:txBody>
          <a:bodyPr/>
          <a:lstStyle/>
          <a:p>
            <a:r>
              <a:rPr lang="en-US" dirty="0" smtClean="0"/>
              <a:t>STATE FUNERAL</a:t>
            </a:r>
          </a:p>
          <a:p>
            <a:r>
              <a:rPr lang="en-US" dirty="0" smtClean="0"/>
              <a:t>BRITISH ROYAL FAMILY ATTENDED</a:t>
            </a:r>
          </a:p>
          <a:p>
            <a:r>
              <a:rPr lang="en-US" dirty="0" smtClean="0"/>
              <a:t>REPRESENTATIVES 112 COUNTRIES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388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EARLY LIFE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763000" cy="4068763"/>
          </a:xfrm>
        </p:spPr>
        <p:txBody>
          <a:bodyPr/>
          <a:lstStyle/>
          <a:p>
            <a:r>
              <a:rPr lang="en-US" sz="2800" b="1" dirty="0" smtClean="0"/>
              <a:t>MILITARY </a:t>
            </a:r>
            <a:r>
              <a:rPr lang="en-US" sz="2800" b="1" dirty="0"/>
              <a:t>CAREER WHERE HE SERVED IN INDIA, CUBA, </a:t>
            </a:r>
            <a:r>
              <a:rPr lang="en-US" sz="2800" b="1" dirty="0" smtClean="0"/>
              <a:t>EGYPT</a:t>
            </a:r>
          </a:p>
          <a:p>
            <a:r>
              <a:rPr lang="en-US" sz="2800" dirty="0" smtClean="0"/>
              <a:t>FOUGHT AGAINST PASHTUN TRIBE IN INDIA</a:t>
            </a:r>
          </a:p>
          <a:p>
            <a:r>
              <a:rPr lang="en-US" sz="2800" dirty="0" smtClean="0"/>
              <a:t>WROTE “THE STORY OF MALAKAND FIELD FORCE”—RECEIVED 600 POUNDS</a:t>
            </a:r>
          </a:p>
          <a:p>
            <a:r>
              <a:rPr lang="en-US" sz="2800" b="1" dirty="0" smtClean="0"/>
              <a:t>COVERED BOER WAR, IMPRISONED</a:t>
            </a:r>
            <a:r>
              <a:rPr lang="en-US" sz="2800" dirty="0"/>
              <a:t> </a:t>
            </a:r>
            <a:r>
              <a:rPr lang="en-US" sz="2800" b="1" dirty="0" smtClean="0"/>
              <a:t>AND ESCAPED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2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2D908"/>
                </a:solidFill>
              </a:rPr>
              <a:t>CHURCHILL JEWISH ADVOCATE</a:t>
            </a:r>
            <a:endParaRPr lang="en-US" b="1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7924800" cy="4114800"/>
          </a:xfrm>
        </p:spPr>
        <p:txBody>
          <a:bodyPr>
            <a:normAutofit/>
          </a:bodyPr>
          <a:lstStyle/>
          <a:p>
            <a:r>
              <a:rPr lang="en-US" sz="3200" b="1" dirty="0"/>
              <a:t>CHURCHILL WAS PRO-SEMITIC WHEN HIS FAMILY AND CONSERVATIVE FAMILY ANTI-SEMITIC</a:t>
            </a:r>
          </a:p>
          <a:p>
            <a:r>
              <a:rPr lang="en-US" sz="3200" dirty="0" smtClean="0"/>
              <a:t>LIFELONG ZIONIST</a:t>
            </a:r>
          </a:p>
          <a:p>
            <a:r>
              <a:rPr lang="en-US" sz="3200" dirty="0" smtClean="0"/>
              <a:t>KNESSET HONORED HIS MEMORY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12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CHURCHILL QUOTES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3840163"/>
          </a:xfrm>
        </p:spPr>
        <p:txBody>
          <a:bodyPr/>
          <a:lstStyle/>
          <a:p>
            <a:r>
              <a:rPr lang="en-US" sz="3200" dirty="0" smtClean="0"/>
              <a:t>YOU HAVE ENEMIES?  GOOD. </a:t>
            </a:r>
          </a:p>
          <a:p>
            <a:r>
              <a:rPr lang="en-US" sz="3200" dirty="0" smtClean="0"/>
              <a:t>THAT MEANS YOU HAVE STOOD UP FOR SOMETHING, SOMETHING IN YOUR LIFE</a:t>
            </a:r>
          </a:p>
          <a:p>
            <a:r>
              <a:rPr lang="en-US" sz="3200" dirty="0" smtClean="0"/>
              <a:t>ALL THINGS ARE SIMPLE AND CAN BE EXPRESSED IN SINGLE WORDS: FREEDOM, JUSTICE, HONOR, DUTY, MERCY, HOPE.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33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7E6CCD-81C4-41DD-8AA8-818A0F3DAD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8244</TotalTime>
  <Words>1681</Words>
  <Application>Microsoft Macintosh PowerPoint</Application>
  <PresentationFormat>On-screen Show (4:3)</PresentationFormat>
  <Paragraphs>259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Orbit</vt:lpstr>
      <vt:lpstr>WINSTON CHURCHILL (1874-1965)</vt:lpstr>
      <vt:lpstr>WINSTON CHURCHILL (1874-1965)</vt:lpstr>
      <vt:lpstr>CHURCHILL QUOTES</vt:lpstr>
      <vt:lpstr>LORD RANDOPH CHURCHILL (1849-1895)</vt:lpstr>
      <vt:lpstr>LADY RANDOLPH CHURCHILL 1854-1921</vt:lpstr>
      <vt:lpstr>EARLY LIFE</vt:lpstr>
      <vt:lpstr>EARLY LIFE</vt:lpstr>
      <vt:lpstr>CHURCHILL JEWISH ADVOCATE</vt:lpstr>
      <vt:lpstr>CHURCHILL QUOTES</vt:lpstr>
      <vt:lpstr>CHURCHILL QUOTES</vt:lpstr>
      <vt:lpstr>WINSTON CHURCHILL</vt:lpstr>
      <vt:lpstr>EARLY POLITICAL CAREER </vt:lpstr>
      <vt:lpstr>CHURCHILL MAJOR MISTAKES</vt:lpstr>
      <vt:lpstr>CHURCHILL MAJOR MISTAKES</vt:lpstr>
      <vt:lpstr>WINSTON CHURCHILL</vt:lpstr>
      <vt:lpstr>CHURCHILL SPEECH URGING REARMAMENT 1936</vt:lpstr>
      <vt:lpstr>WINSTON CHURCHILL</vt:lpstr>
      <vt:lpstr>WINSTON CHURCHILL</vt:lpstr>
      <vt:lpstr>WINSTON CHURCHILL</vt:lpstr>
      <vt:lpstr>NEVILLE CHAMBERLAIN (1869-1940)</vt:lpstr>
      <vt:lpstr>LEO AMERY (1873-1956)</vt:lpstr>
      <vt:lpstr>LORD HALIFAX</vt:lpstr>
      <vt:lpstr>THE DARKEST HOUR MAY 24-28</vt:lpstr>
      <vt:lpstr>CHURCHILL DISTRUST HITLER AND MUSSOLINI</vt:lpstr>
      <vt:lpstr>THE DARKEST HOUR MAY 24-28</vt:lpstr>
      <vt:lpstr>DUNKIRK EVACUATION MAY 26-JUNE 4, 1940</vt:lpstr>
      <vt:lpstr>CHARLES de GAULLE (1890-1970)</vt:lpstr>
      <vt:lpstr>CHARLES de GAULLE (1890-1970)</vt:lpstr>
      <vt:lpstr>RETURN TO ADMIRALTY SEPTEMER 3, 1939</vt:lpstr>
      <vt:lpstr>POSITIVE CHURCHILL TRAITS</vt:lpstr>
      <vt:lpstr>FINEST HOUR</vt:lpstr>
      <vt:lpstr>FINEST HOUR</vt:lpstr>
      <vt:lpstr>CHURCHILL MOBILIZED ENGLISH LANGUAGE</vt:lpstr>
      <vt:lpstr>CHURCHILL MOBILIZED ENGLISH LANGUAGE</vt:lpstr>
      <vt:lpstr>CHURCHILL QUOTE</vt:lpstr>
      <vt:lpstr>CLINICAL DEPRESSION</vt:lpstr>
      <vt:lpstr>RELATIONS WITH U.S.</vt:lpstr>
      <vt:lpstr>RELATIONS SOVIET UNION</vt:lpstr>
      <vt:lpstr>AFRICA CAMPAIGN JUNE 1940-MAY 1943</vt:lpstr>
      <vt:lpstr>OPERATION TORCH NOV 1942-MAY 1943</vt:lpstr>
      <vt:lpstr>PowerPoint Presentation</vt:lpstr>
      <vt:lpstr>OPERATION TORCH </vt:lpstr>
      <vt:lpstr>PACIFIC CAMPAIGN</vt:lpstr>
      <vt:lpstr>CHURCHILL ADVOCATED INVADING ITALY</vt:lpstr>
      <vt:lpstr>JAPAN CONQUER SINGAPORE</vt:lpstr>
      <vt:lpstr>AUSTRALIA</vt:lpstr>
      <vt:lpstr>CHURCHILL WINS VOTE OF CONFIDENCE JULY 2,1942</vt:lpstr>
      <vt:lpstr>NORMANDY INVASION JUNE 6, 1944</vt:lpstr>
      <vt:lpstr>NORMANDY INVASION</vt:lpstr>
      <vt:lpstr> NORMANDY BREAKOUT  </vt:lpstr>
      <vt:lpstr>DRESDEN BOMBING FEBRUARY 13-15</vt:lpstr>
      <vt:lpstr>VE DAY MAY 8, 1945</vt:lpstr>
      <vt:lpstr>CHURCHILL DEFEATED JULY 26, 1945</vt:lpstr>
      <vt:lpstr>CLEMENT ATTLEE QUOTES</vt:lpstr>
      <vt:lpstr>LABOUR GOVERNMENT 1945-1951</vt:lpstr>
      <vt:lpstr>LABOUR GOVERNMENT 1945-1951</vt:lpstr>
      <vt:lpstr>LABOUR GOVERNMENT 1945-1951</vt:lpstr>
      <vt:lpstr>MARGARET THATHER QUOTE SOCIALISM</vt:lpstr>
      <vt:lpstr>CHURCHILL PRIME MINISTER 1951-1955</vt:lpstr>
      <vt:lpstr>CHURCHILL FUNERAL JAN 30,1965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AND FALL THIRD REICH</dc:title>
  <dc:creator>Ernest Werlin</dc:creator>
  <cp:lastModifiedBy>Ernest Werlin</cp:lastModifiedBy>
  <cp:revision>276</cp:revision>
  <dcterms:created xsi:type="dcterms:W3CDTF">2012-06-04T14:54:15Z</dcterms:created>
  <dcterms:modified xsi:type="dcterms:W3CDTF">2018-05-09T14:59:47Z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TC300027279990</vt:lpwstr>
  </property>
</Properties>
</file>